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30274895" cy="42803445"/>
  <p:notesSz cx="6858000" cy="9144000"/>
  <p:defaultTextStyle>
    <a:defPPr>
      <a:defRPr lang="en-US"/>
    </a:defPPr>
    <a:lvl1pPr marL="0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1pPr>
    <a:lvl2pPr marL="1019175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2pPr>
    <a:lvl3pPr marL="2038350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3pPr>
    <a:lvl4pPr marL="3057525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4pPr>
    <a:lvl5pPr marL="4076700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5pPr>
    <a:lvl6pPr marL="5095875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6pPr>
    <a:lvl7pPr marL="6115050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7pPr>
    <a:lvl8pPr marL="7134225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8pPr>
    <a:lvl9pPr marL="8153400" algn="l" defTabSz="2038350" rtl="0" eaLnBrk="1" latinLnBrk="0" hangingPunct="1">
      <a:defRPr sz="401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792"/>
    <a:srgbClr val="D5AD61"/>
    <a:srgbClr val="C7DBCF"/>
    <a:srgbClr val="ADCAB8"/>
    <a:srgbClr val="C0D4B0"/>
    <a:srgbClr val="94B6D2"/>
    <a:srgbClr val="94B678"/>
    <a:srgbClr val="FF9C2C"/>
    <a:srgbClr val="2B3444"/>
    <a:srgbClr val="EC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132" autoAdjust="0"/>
    <p:restoredTop sz="94291" autoAdjust="0"/>
  </p:normalViewPr>
  <p:slideViewPr>
    <p:cSldViewPr snapToGrid="0">
      <p:cViewPr>
        <p:scale>
          <a:sx n="30" d="100"/>
          <a:sy n="30" d="100"/>
        </p:scale>
        <p:origin x="966" y="-4740"/>
      </p:cViewPr>
      <p:guideLst>
        <p:guide orient="horz" pos="13459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Symmetric(%)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Euploid</c:v>
                </c:pt>
                <c:pt idx="1">
                  <c:v>Mosaic</c:v>
                </c:pt>
                <c:pt idx="2">
                  <c:v>Aneuploid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0.436</c:v>
                </c:pt>
                <c:pt idx="1">
                  <c:v>0.202</c:v>
                </c:pt>
                <c:pt idx="2">
                  <c:v>0.362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Asymmetrical (%)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Sheet1!$A$2:$A$4</c:f>
              <c:strCache>
                <c:ptCount val="3"/>
                <c:pt idx="0">
                  <c:v>Euploid</c:v>
                </c:pt>
                <c:pt idx="1">
                  <c:v>Mosaic</c:v>
                </c:pt>
                <c:pt idx="2">
                  <c:v>Aneuploid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0.385</c:v>
                </c:pt>
                <c:pt idx="1">
                  <c:v>0.103</c:v>
                </c:pt>
                <c:pt idx="2">
                  <c:v>0.513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1445312"/>
        <c:axId val="1721450208"/>
      </c:barChart>
      <c:catAx>
        <c:axId val="172144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21450208"/>
        <c:crosses val="autoZero"/>
        <c:auto val="1"/>
        <c:lblAlgn val="ctr"/>
        <c:lblOffset val="100"/>
        <c:noMultiLvlLbl val="0"/>
      </c:catAx>
      <c:valAx>
        <c:axId val="172145020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721445312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/>
      <c:overlay val="0"/>
      <c:txPr>
        <a:bodyPr rot="0" spcFirstLastPara="0" vertOverflow="ellipsis" vert="horz" wrap="square" anchor="ctr" anchorCtr="1"/>
        <a:lstStyle/>
        <a:p>
          <a:pPr>
            <a:defRPr lang="en-US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ln w="57096">
      <a:solidFill>
        <a:schemeClr val="tx1"/>
      </a:solidFill>
    </a:ln>
  </c:spPr>
  <c:txPr>
    <a:bodyPr/>
    <a:lstStyle/>
    <a:p>
      <a:pPr>
        <a:defRPr lang="en-US" sz="1800"/>
      </a:pPr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9A841-3D41-487B-AD31-6182795AB6AD}" type="doc">
      <dgm:prSet loTypeId="urn:microsoft.com/office/officeart/2005/8/layout/hierarchy2#3" loCatId="hierarchy" qsTypeId="urn:microsoft.com/office/officeart/2005/8/quickstyle/3d2#3" qsCatId="3D" csTypeId="urn:microsoft.com/office/officeart/2005/8/colors/colorful1#3" csCatId="colorful" phldr="1"/>
      <dgm:spPr/>
      <dgm:t>
        <a:bodyPr/>
        <a:lstStyle/>
        <a:p>
          <a:endParaRPr lang="en-MY"/>
        </a:p>
      </dgm:t>
    </dgm:pt>
    <dgm:pt modelId="{D57CB865-63F8-47B5-8CE0-06B3D9B56D8B}">
      <dgm:prSet phldrT="[Text]"/>
      <dgm:spPr/>
      <dgm:t>
        <a:bodyPr/>
        <a:lstStyle/>
        <a:p>
          <a:r>
            <a:rPr lang="en-US" smtClean="0"/>
            <a:t>39 Asymmetrical</a:t>
          </a:r>
          <a:endParaRPr lang="en-MY" dirty="0"/>
        </a:p>
      </dgm:t>
    </dgm:pt>
    <dgm:pt modelId="{ED259105-3C10-401D-BC68-086687BA7541}" cxnId="{02B2B7AA-7707-4A00-B9ED-10002B92202D}" type="parTrans">
      <dgm:prSet/>
      <dgm:spPr/>
      <dgm:t>
        <a:bodyPr/>
        <a:lstStyle/>
        <a:p>
          <a:endParaRPr lang="en-MY"/>
        </a:p>
      </dgm:t>
    </dgm:pt>
    <dgm:pt modelId="{3F8F3BDC-F9F9-4C80-B5AC-A790D943177D}" cxnId="{02B2B7AA-7707-4A00-B9ED-10002B92202D}" type="sibTrans">
      <dgm:prSet/>
      <dgm:spPr/>
      <dgm:t>
        <a:bodyPr/>
        <a:lstStyle/>
        <a:p>
          <a:endParaRPr lang="en-MY"/>
        </a:p>
      </dgm:t>
    </dgm:pt>
    <dgm:pt modelId="{33F3FFE9-E861-4477-8CDE-A636A5BD0081}">
      <dgm:prSet phldrT="[Text]"/>
      <dgm:spPr/>
      <dgm:t>
        <a:bodyPr/>
        <a:lstStyle/>
        <a:p>
          <a:r>
            <a:rPr lang="en-US" smtClean="0"/>
            <a:t>15 Euploid</a:t>
          </a:r>
          <a:endParaRPr lang="en-MY" dirty="0"/>
        </a:p>
      </dgm:t>
    </dgm:pt>
    <dgm:pt modelId="{18B652BE-0934-4E77-A8A1-14CB64ACF302}" cxnId="{A1E3BEED-E601-4FF6-9A41-3CF4CCB89C34}" type="parTrans">
      <dgm:prSet/>
      <dgm:spPr/>
      <dgm:t>
        <a:bodyPr/>
        <a:lstStyle/>
        <a:p>
          <a:endParaRPr lang="en-MY"/>
        </a:p>
      </dgm:t>
    </dgm:pt>
    <dgm:pt modelId="{A44B7AA8-7F4C-4000-BE7F-44D4CE3BDEB2}" cxnId="{A1E3BEED-E601-4FF6-9A41-3CF4CCB89C34}" type="sibTrans">
      <dgm:prSet/>
      <dgm:spPr/>
      <dgm:t>
        <a:bodyPr/>
        <a:lstStyle/>
        <a:p>
          <a:endParaRPr lang="en-MY"/>
        </a:p>
      </dgm:t>
    </dgm:pt>
    <dgm:pt modelId="{55A57553-771D-4F2D-AEE2-54426FDE810E}">
      <dgm:prSet phldrT="[Text]"/>
      <dgm:spPr/>
      <dgm:t>
        <a:bodyPr/>
        <a:lstStyle/>
        <a:p>
          <a:r>
            <a:rPr lang="en-US" smtClean="0"/>
            <a:t>4 Mosaic</a:t>
          </a:r>
          <a:endParaRPr lang="en-MY" dirty="0"/>
        </a:p>
      </dgm:t>
    </dgm:pt>
    <dgm:pt modelId="{7B6DC28B-67A8-414F-8118-3F353F5EAFCB}" cxnId="{85EB502B-6E16-4F6E-875B-D32C1879568D}" type="sibTrans">
      <dgm:prSet/>
      <dgm:spPr/>
      <dgm:t>
        <a:bodyPr/>
        <a:lstStyle/>
        <a:p>
          <a:endParaRPr lang="en-MY"/>
        </a:p>
      </dgm:t>
    </dgm:pt>
    <dgm:pt modelId="{841ED512-1155-437D-9630-BC2439675AFF}" cxnId="{85EB502B-6E16-4F6E-875B-D32C1879568D}" type="parTrans">
      <dgm:prSet/>
      <dgm:spPr/>
      <dgm:t>
        <a:bodyPr/>
        <a:lstStyle/>
        <a:p>
          <a:endParaRPr lang="en-MY"/>
        </a:p>
      </dgm:t>
    </dgm:pt>
    <dgm:pt modelId="{CB4DAF61-36D7-4393-826B-BC209D65E4DD}">
      <dgm:prSet/>
      <dgm:spPr/>
      <dgm:t>
        <a:bodyPr/>
        <a:lstStyle/>
        <a:p>
          <a:r>
            <a:rPr lang="en-US" smtClean="0"/>
            <a:t>20 Aneuploid </a:t>
          </a:r>
          <a:endParaRPr lang="en-MY" dirty="0"/>
        </a:p>
      </dgm:t>
    </dgm:pt>
    <dgm:pt modelId="{99018741-A610-48B9-9231-D3FE8C90EFB9}" cxnId="{0308B230-2A43-4C9D-AE68-7A2F78CB91C4}" type="sibTrans">
      <dgm:prSet/>
      <dgm:spPr/>
      <dgm:t>
        <a:bodyPr/>
        <a:lstStyle/>
        <a:p>
          <a:endParaRPr lang="en-MY"/>
        </a:p>
      </dgm:t>
    </dgm:pt>
    <dgm:pt modelId="{5409D152-CBA1-46E3-B779-4648EA25A4F3}" cxnId="{0308B230-2A43-4C9D-AE68-7A2F78CB91C4}" type="parTrans">
      <dgm:prSet/>
      <dgm:spPr/>
      <dgm:t>
        <a:bodyPr/>
        <a:lstStyle/>
        <a:p>
          <a:endParaRPr lang="en-MY"/>
        </a:p>
      </dgm:t>
    </dgm:pt>
    <dgm:pt modelId="{AFB9718C-2C6F-4DD8-9134-7A25E1AA0D3E}" type="pres">
      <dgm:prSet presAssocID="{1EC9A841-3D41-487B-AD31-6182795AB6AD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853294E-06D9-4F1E-AD42-E507B55395DB}" type="pres">
      <dgm:prSet presAssocID="{D57CB865-63F8-47B5-8CE0-06B3D9B56D8B}" presName="root1" presStyleCnt="0"/>
      <dgm:spPr/>
      <dgm:t>
        <a:bodyPr/>
        <a:lstStyle/>
        <a:p>
          <a:endParaRPr lang="en-MY"/>
        </a:p>
      </dgm:t>
    </dgm:pt>
    <dgm:pt modelId="{2A4AF2DD-0C79-4582-80CD-232DCF94048D}" type="pres">
      <dgm:prSet presAssocID="{D57CB865-63F8-47B5-8CE0-06B3D9B56D8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2056AC6-E9AD-4DA5-AE0F-806C9C40AD91}" type="pres">
      <dgm:prSet presAssocID="{D57CB865-63F8-47B5-8CE0-06B3D9B56D8B}" presName="level2hierChild" presStyleCnt="0"/>
      <dgm:spPr/>
      <dgm:t>
        <a:bodyPr/>
        <a:lstStyle/>
        <a:p>
          <a:endParaRPr lang="en-MY"/>
        </a:p>
      </dgm:t>
    </dgm:pt>
    <dgm:pt modelId="{DCDA23D8-D74C-454E-9772-04DDD567D50E}" type="pres">
      <dgm:prSet presAssocID="{18B652BE-0934-4E77-A8A1-14CB64ACF302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8329E1E2-9927-463F-B365-C638C8EA3C8F}" type="pres">
      <dgm:prSet presAssocID="{18B652BE-0934-4E77-A8A1-14CB64ACF302}" presName="connTx" presStyleLbl="parChTrans1D2" presStyleIdx="0" presStyleCnt="3"/>
      <dgm:spPr/>
      <dgm:t>
        <a:bodyPr/>
        <a:lstStyle/>
        <a:p>
          <a:endParaRPr lang="en-MY"/>
        </a:p>
      </dgm:t>
    </dgm:pt>
    <dgm:pt modelId="{30D2A1D2-0A90-48DD-A125-AB45A447C5AC}" type="pres">
      <dgm:prSet presAssocID="{33F3FFE9-E861-4477-8CDE-A636A5BD0081}" presName="root2" presStyleCnt="0"/>
      <dgm:spPr/>
      <dgm:t>
        <a:bodyPr/>
        <a:lstStyle/>
        <a:p>
          <a:endParaRPr lang="en-MY"/>
        </a:p>
      </dgm:t>
    </dgm:pt>
    <dgm:pt modelId="{F2E9C56E-711C-401E-BF07-44925C83A035}" type="pres">
      <dgm:prSet presAssocID="{33F3FFE9-E861-4477-8CDE-A636A5BD008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D697D66-9A8C-4328-ACEA-9459CA4CDCFD}" type="pres">
      <dgm:prSet presAssocID="{33F3FFE9-E861-4477-8CDE-A636A5BD0081}" presName="level3hierChild" presStyleCnt="0"/>
      <dgm:spPr/>
      <dgm:t>
        <a:bodyPr/>
        <a:lstStyle/>
        <a:p>
          <a:endParaRPr lang="en-MY"/>
        </a:p>
      </dgm:t>
    </dgm:pt>
    <dgm:pt modelId="{ABDCFF8A-3348-4337-B2A3-8F3CCD562793}" type="pres">
      <dgm:prSet presAssocID="{841ED512-1155-437D-9630-BC2439675AFF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82A12742-E62D-4932-B3A2-6FAFBD4D7906}" type="pres">
      <dgm:prSet presAssocID="{841ED512-1155-437D-9630-BC2439675AFF}" presName="connTx" presStyleLbl="parChTrans1D2" presStyleIdx="1" presStyleCnt="3"/>
      <dgm:spPr/>
      <dgm:t>
        <a:bodyPr/>
        <a:lstStyle/>
        <a:p>
          <a:endParaRPr lang="en-MY"/>
        </a:p>
      </dgm:t>
    </dgm:pt>
    <dgm:pt modelId="{BEBC125D-1E0F-4EE3-B5C8-E7A42A852D1D}" type="pres">
      <dgm:prSet presAssocID="{55A57553-771D-4F2D-AEE2-54426FDE810E}" presName="root2" presStyleCnt="0"/>
      <dgm:spPr/>
      <dgm:t>
        <a:bodyPr/>
        <a:lstStyle/>
        <a:p>
          <a:endParaRPr lang="en-MY"/>
        </a:p>
      </dgm:t>
    </dgm:pt>
    <dgm:pt modelId="{E1A45C7C-409A-4D91-BB7F-EEF551371FD4}" type="pres">
      <dgm:prSet presAssocID="{55A57553-771D-4F2D-AEE2-54426FDE810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69D8AA1-F442-467D-940D-FE7829B56A09}" type="pres">
      <dgm:prSet presAssocID="{55A57553-771D-4F2D-AEE2-54426FDE810E}" presName="level3hierChild" presStyleCnt="0"/>
      <dgm:spPr/>
      <dgm:t>
        <a:bodyPr/>
        <a:lstStyle/>
        <a:p>
          <a:endParaRPr lang="en-MY"/>
        </a:p>
      </dgm:t>
    </dgm:pt>
    <dgm:pt modelId="{8E034E7F-5614-4A54-B00C-BAF4DB2E4FC4}" type="pres">
      <dgm:prSet presAssocID="{5409D152-CBA1-46E3-B779-4648EA25A4F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E084DDAC-27E7-4616-B823-FFE21634D9A6}" type="pres">
      <dgm:prSet presAssocID="{5409D152-CBA1-46E3-B779-4648EA25A4F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3CBCC1FD-9EBD-4AE0-9F1A-F18032182940}" type="pres">
      <dgm:prSet presAssocID="{CB4DAF61-36D7-4393-826B-BC209D65E4DD}" presName="root2" presStyleCnt="0"/>
      <dgm:spPr/>
      <dgm:t>
        <a:bodyPr/>
        <a:lstStyle/>
        <a:p>
          <a:endParaRPr lang="en-MY"/>
        </a:p>
      </dgm:t>
    </dgm:pt>
    <dgm:pt modelId="{E470D151-F79B-49C8-B2DC-3AF786BCFE4F}" type="pres">
      <dgm:prSet presAssocID="{CB4DAF61-36D7-4393-826B-BC209D65E4D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AD71791-B060-469D-A1D7-C9F20AA0E842}" type="pres">
      <dgm:prSet presAssocID="{CB4DAF61-36D7-4393-826B-BC209D65E4DD}" presName="level3hierChild" presStyleCnt="0"/>
      <dgm:spPr/>
      <dgm:t>
        <a:bodyPr/>
        <a:lstStyle/>
        <a:p>
          <a:endParaRPr lang="en-MY"/>
        </a:p>
      </dgm:t>
    </dgm:pt>
  </dgm:ptLst>
  <dgm:cxnLst>
    <dgm:cxn modelId="{95BBB8FD-2A5C-4419-8C11-DF541132F082}" type="presOf" srcId="{55A57553-771D-4F2D-AEE2-54426FDE810E}" destId="{E1A45C7C-409A-4D91-BB7F-EEF551371FD4}" srcOrd="0" destOrd="0" presId="urn:microsoft.com/office/officeart/2005/8/layout/hierarchy2#3"/>
    <dgm:cxn modelId="{B62C1F0A-80A1-47F8-9672-124F5FC77F0D}" type="presOf" srcId="{18B652BE-0934-4E77-A8A1-14CB64ACF302}" destId="{8329E1E2-9927-463F-B365-C638C8EA3C8F}" srcOrd="1" destOrd="0" presId="urn:microsoft.com/office/officeart/2005/8/layout/hierarchy2#3"/>
    <dgm:cxn modelId="{0308B230-2A43-4C9D-AE68-7A2F78CB91C4}" srcId="{D57CB865-63F8-47B5-8CE0-06B3D9B56D8B}" destId="{CB4DAF61-36D7-4393-826B-BC209D65E4DD}" srcOrd="2" destOrd="0" parTransId="{5409D152-CBA1-46E3-B779-4648EA25A4F3}" sibTransId="{99018741-A610-48B9-9231-D3FE8C90EFB9}"/>
    <dgm:cxn modelId="{167C5BFC-AA2E-429D-B824-7AE312A1BF0B}" type="presOf" srcId="{5409D152-CBA1-46E3-B779-4648EA25A4F3}" destId="{E084DDAC-27E7-4616-B823-FFE21634D9A6}" srcOrd="1" destOrd="0" presId="urn:microsoft.com/office/officeart/2005/8/layout/hierarchy2#3"/>
    <dgm:cxn modelId="{6D88EEFE-7182-4D8E-874D-DCEEC2138887}" type="presOf" srcId="{841ED512-1155-437D-9630-BC2439675AFF}" destId="{ABDCFF8A-3348-4337-B2A3-8F3CCD562793}" srcOrd="0" destOrd="0" presId="urn:microsoft.com/office/officeart/2005/8/layout/hierarchy2#3"/>
    <dgm:cxn modelId="{AF674D4D-B961-472C-8B63-56378B5CE47B}" type="presOf" srcId="{841ED512-1155-437D-9630-BC2439675AFF}" destId="{82A12742-E62D-4932-B3A2-6FAFBD4D7906}" srcOrd="1" destOrd="0" presId="urn:microsoft.com/office/officeart/2005/8/layout/hierarchy2#3"/>
    <dgm:cxn modelId="{7358C621-F339-46ED-A38B-78539EE7D510}" type="presOf" srcId="{5409D152-CBA1-46E3-B779-4648EA25A4F3}" destId="{8E034E7F-5614-4A54-B00C-BAF4DB2E4FC4}" srcOrd="0" destOrd="0" presId="urn:microsoft.com/office/officeart/2005/8/layout/hierarchy2#3"/>
    <dgm:cxn modelId="{85EB502B-6E16-4F6E-875B-D32C1879568D}" srcId="{D57CB865-63F8-47B5-8CE0-06B3D9B56D8B}" destId="{55A57553-771D-4F2D-AEE2-54426FDE810E}" srcOrd="1" destOrd="0" parTransId="{841ED512-1155-437D-9630-BC2439675AFF}" sibTransId="{7B6DC28B-67A8-414F-8118-3F353F5EAFCB}"/>
    <dgm:cxn modelId="{B9BB8A7C-D452-4FDF-A17F-2D4C1EFC509C}" type="presOf" srcId="{33F3FFE9-E861-4477-8CDE-A636A5BD0081}" destId="{F2E9C56E-711C-401E-BF07-44925C83A035}" srcOrd="0" destOrd="0" presId="urn:microsoft.com/office/officeart/2005/8/layout/hierarchy2#3"/>
    <dgm:cxn modelId="{C7F66438-AEF1-48A0-8EA7-CF1C1B10B32F}" type="presOf" srcId="{1EC9A841-3D41-487B-AD31-6182795AB6AD}" destId="{AFB9718C-2C6F-4DD8-9134-7A25E1AA0D3E}" srcOrd="0" destOrd="0" presId="urn:microsoft.com/office/officeart/2005/8/layout/hierarchy2#3"/>
    <dgm:cxn modelId="{30DD7693-2537-4168-A421-7D1478D4B52A}" type="presOf" srcId="{18B652BE-0934-4E77-A8A1-14CB64ACF302}" destId="{DCDA23D8-D74C-454E-9772-04DDD567D50E}" srcOrd="0" destOrd="0" presId="urn:microsoft.com/office/officeart/2005/8/layout/hierarchy2#3"/>
    <dgm:cxn modelId="{02B2B7AA-7707-4A00-B9ED-10002B92202D}" srcId="{1EC9A841-3D41-487B-AD31-6182795AB6AD}" destId="{D57CB865-63F8-47B5-8CE0-06B3D9B56D8B}" srcOrd="0" destOrd="0" parTransId="{ED259105-3C10-401D-BC68-086687BA7541}" sibTransId="{3F8F3BDC-F9F9-4C80-B5AC-A790D943177D}"/>
    <dgm:cxn modelId="{05768B30-DA04-412B-8696-F84C21112F08}" type="presOf" srcId="{CB4DAF61-36D7-4393-826B-BC209D65E4DD}" destId="{E470D151-F79B-49C8-B2DC-3AF786BCFE4F}" srcOrd="0" destOrd="0" presId="urn:microsoft.com/office/officeart/2005/8/layout/hierarchy2#3"/>
    <dgm:cxn modelId="{1F289B00-4DAC-43B9-BCCF-520639B5EFC9}" type="presOf" srcId="{D57CB865-63F8-47B5-8CE0-06B3D9B56D8B}" destId="{2A4AF2DD-0C79-4582-80CD-232DCF94048D}" srcOrd="0" destOrd="0" presId="urn:microsoft.com/office/officeart/2005/8/layout/hierarchy2#3"/>
    <dgm:cxn modelId="{A1E3BEED-E601-4FF6-9A41-3CF4CCB89C34}" srcId="{D57CB865-63F8-47B5-8CE0-06B3D9B56D8B}" destId="{33F3FFE9-E861-4477-8CDE-A636A5BD0081}" srcOrd="0" destOrd="0" parTransId="{18B652BE-0934-4E77-A8A1-14CB64ACF302}" sibTransId="{A44B7AA8-7F4C-4000-BE7F-44D4CE3BDEB2}"/>
    <dgm:cxn modelId="{12D8AFD7-3E3A-4768-ADAF-A1BA638A9455}" type="presParOf" srcId="{AFB9718C-2C6F-4DD8-9134-7A25E1AA0D3E}" destId="{2853294E-06D9-4F1E-AD42-E507B55395DB}" srcOrd="0" destOrd="0" presId="urn:microsoft.com/office/officeart/2005/8/layout/hierarchy2#3"/>
    <dgm:cxn modelId="{B901D028-221D-4752-B121-F5C8CCB64AFA}" type="presParOf" srcId="{2853294E-06D9-4F1E-AD42-E507B55395DB}" destId="{2A4AF2DD-0C79-4582-80CD-232DCF94048D}" srcOrd="0" destOrd="0" presId="urn:microsoft.com/office/officeart/2005/8/layout/hierarchy2#3"/>
    <dgm:cxn modelId="{95463A6B-E4A9-437A-A34E-761582121EC8}" type="presParOf" srcId="{2853294E-06D9-4F1E-AD42-E507B55395DB}" destId="{B2056AC6-E9AD-4DA5-AE0F-806C9C40AD91}" srcOrd="1" destOrd="0" presId="urn:microsoft.com/office/officeart/2005/8/layout/hierarchy2#3"/>
    <dgm:cxn modelId="{D314168C-8808-4E6E-A23B-544BC41C14CF}" type="presParOf" srcId="{B2056AC6-E9AD-4DA5-AE0F-806C9C40AD91}" destId="{DCDA23D8-D74C-454E-9772-04DDD567D50E}" srcOrd="0" destOrd="0" presId="urn:microsoft.com/office/officeart/2005/8/layout/hierarchy2#3"/>
    <dgm:cxn modelId="{726683E9-07E9-4F75-B0C7-AF6D0BBEFE5B}" type="presParOf" srcId="{DCDA23D8-D74C-454E-9772-04DDD567D50E}" destId="{8329E1E2-9927-463F-B365-C638C8EA3C8F}" srcOrd="0" destOrd="0" presId="urn:microsoft.com/office/officeart/2005/8/layout/hierarchy2#3"/>
    <dgm:cxn modelId="{2AC63336-89FF-48B6-8D44-07E03C84BC82}" type="presParOf" srcId="{B2056AC6-E9AD-4DA5-AE0F-806C9C40AD91}" destId="{30D2A1D2-0A90-48DD-A125-AB45A447C5AC}" srcOrd="1" destOrd="0" presId="urn:microsoft.com/office/officeart/2005/8/layout/hierarchy2#3"/>
    <dgm:cxn modelId="{ADC49A53-B364-4BBF-ACB0-5EDB3F7CD8AB}" type="presParOf" srcId="{30D2A1D2-0A90-48DD-A125-AB45A447C5AC}" destId="{F2E9C56E-711C-401E-BF07-44925C83A035}" srcOrd="0" destOrd="0" presId="urn:microsoft.com/office/officeart/2005/8/layout/hierarchy2#3"/>
    <dgm:cxn modelId="{7564FE14-0264-417B-B9F3-041991128E05}" type="presParOf" srcId="{30D2A1D2-0A90-48DD-A125-AB45A447C5AC}" destId="{3D697D66-9A8C-4328-ACEA-9459CA4CDCFD}" srcOrd="1" destOrd="0" presId="urn:microsoft.com/office/officeart/2005/8/layout/hierarchy2#3"/>
    <dgm:cxn modelId="{76C3A4FF-1A1A-4F92-84A2-96B278B3C171}" type="presParOf" srcId="{B2056AC6-E9AD-4DA5-AE0F-806C9C40AD91}" destId="{ABDCFF8A-3348-4337-B2A3-8F3CCD562793}" srcOrd="2" destOrd="0" presId="urn:microsoft.com/office/officeart/2005/8/layout/hierarchy2#3"/>
    <dgm:cxn modelId="{73C2BCFF-C52C-4264-862C-FD7F79123500}" type="presParOf" srcId="{ABDCFF8A-3348-4337-B2A3-8F3CCD562793}" destId="{82A12742-E62D-4932-B3A2-6FAFBD4D7906}" srcOrd="0" destOrd="0" presId="urn:microsoft.com/office/officeart/2005/8/layout/hierarchy2#3"/>
    <dgm:cxn modelId="{59FD5DA4-9B3C-494B-9840-63C5B8E01938}" type="presParOf" srcId="{B2056AC6-E9AD-4DA5-AE0F-806C9C40AD91}" destId="{BEBC125D-1E0F-4EE3-B5C8-E7A42A852D1D}" srcOrd="3" destOrd="0" presId="urn:microsoft.com/office/officeart/2005/8/layout/hierarchy2#3"/>
    <dgm:cxn modelId="{67384C6F-FBB7-4FA6-B22A-58ECF568BB71}" type="presParOf" srcId="{BEBC125D-1E0F-4EE3-B5C8-E7A42A852D1D}" destId="{E1A45C7C-409A-4D91-BB7F-EEF551371FD4}" srcOrd="0" destOrd="0" presId="urn:microsoft.com/office/officeart/2005/8/layout/hierarchy2#3"/>
    <dgm:cxn modelId="{4E086106-A712-4E65-9C91-27FE9849AFF0}" type="presParOf" srcId="{BEBC125D-1E0F-4EE3-B5C8-E7A42A852D1D}" destId="{569D8AA1-F442-467D-940D-FE7829B56A09}" srcOrd="1" destOrd="0" presId="urn:microsoft.com/office/officeart/2005/8/layout/hierarchy2#3"/>
    <dgm:cxn modelId="{82939B84-B225-47B7-B960-1C46D88B60A1}" type="presParOf" srcId="{B2056AC6-E9AD-4DA5-AE0F-806C9C40AD91}" destId="{8E034E7F-5614-4A54-B00C-BAF4DB2E4FC4}" srcOrd="4" destOrd="0" presId="urn:microsoft.com/office/officeart/2005/8/layout/hierarchy2#3"/>
    <dgm:cxn modelId="{A101B9AC-5BEA-4B29-93A8-6893D40D16A2}" type="presParOf" srcId="{8E034E7F-5614-4A54-B00C-BAF4DB2E4FC4}" destId="{E084DDAC-27E7-4616-B823-FFE21634D9A6}" srcOrd="0" destOrd="0" presId="urn:microsoft.com/office/officeart/2005/8/layout/hierarchy2#3"/>
    <dgm:cxn modelId="{E840A3FF-13AE-4BB6-B266-AC012F377D69}" type="presParOf" srcId="{B2056AC6-E9AD-4DA5-AE0F-806C9C40AD91}" destId="{3CBCC1FD-9EBD-4AE0-9F1A-F18032182940}" srcOrd="5" destOrd="0" presId="urn:microsoft.com/office/officeart/2005/8/layout/hierarchy2#3"/>
    <dgm:cxn modelId="{9F6EF2A8-DA48-4030-899E-1DF2E4E0F402}" type="presParOf" srcId="{3CBCC1FD-9EBD-4AE0-9F1A-F18032182940}" destId="{E470D151-F79B-49C8-B2DC-3AF786BCFE4F}" srcOrd="0" destOrd="0" presId="urn:microsoft.com/office/officeart/2005/8/layout/hierarchy2#3"/>
    <dgm:cxn modelId="{19CC0FB5-A5EA-499A-97D3-A40A7B51FBB3}" type="presParOf" srcId="{3CBCC1FD-9EBD-4AE0-9F1A-F18032182940}" destId="{1AD71791-B060-469D-A1D7-C9F20AA0E842}" srcOrd="1" destOrd="0" presId="urn:microsoft.com/office/officeart/2005/8/layout/hierarchy2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C9A841-3D41-487B-AD31-6182795AB6AD}" type="doc">
      <dgm:prSet loTypeId="urn:microsoft.com/office/officeart/2005/8/layout/hierarchy2#4" loCatId="hierarchy" qsTypeId="urn:microsoft.com/office/officeart/2005/8/quickstyle/3d2#4" qsCatId="3D" csTypeId="urn:microsoft.com/office/officeart/2005/8/colors/colorful1#4" csCatId="colorful" phldr="1"/>
      <dgm:spPr/>
      <dgm:t>
        <a:bodyPr/>
        <a:lstStyle/>
        <a:p>
          <a:endParaRPr lang="en-MY"/>
        </a:p>
      </dgm:t>
    </dgm:pt>
    <dgm:pt modelId="{D57CB865-63F8-47B5-8CE0-06B3D9B56D8B}">
      <dgm:prSet phldrT="[Text]"/>
      <dgm:spPr/>
      <dgm:t>
        <a:bodyPr/>
        <a:lstStyle/>
        <a:p>
          <a:r>
            <a:rPr lang="en-US" smtClean="0"/>
            <a:t>163 Symmetrical</a:t>
          </a:r>
          <a:endParaRPr lang="en-MY" dirty="0"/>
        </a:p>
      </dgm:t>
    </dgm:pt>
    <dgm:pt modelId="{ED259105-3C10-401D-BC68-086687BA7541}" cxnId="{02B2B7AA-7707-4A00-B9ED-10002B92202D}" type="parTrans">
      <dgm:prSet/>
      <dgm:spPr/>
      <dgm:t>
        <a:bodyPr/>
        <a:lstStyle/>
        <a:p>
          <a:endParaRPr lang="en-MY"/>
        </a:p>
      </dgm:t>
    </dgm:pt>
    <dgm:pt modelId="{3F8F3BDC-F9F9-4C80-B5AC-A790D943177D}" cxnId="{02B2B7AA-7707-4A00-B9ED-10002B92202D}" type="sibTrans">
      <dgm:prSet/>
      <dgm:spPr/>
      <dgm:t>
        <a:bodyPr/>
        <a:lstStyle/>
        <a:p>
          <a:endParaRPr lang="en-MY"/>
        </a:p>
      </dgm:t>
    </dgm:pt>
    <dgm:pt modelId="{33F3FFE9-E861-4477-8CDE-A636A5BD0081}">
      <dgm:prSet phldrT="[Text]"/>
      <dgm:spPr/>
      <dgm:t>
        <a:bodyPr/>
        <a:lstStyle/>
        <a:p>
          <a:r>
            <a:rPr lang="en-US" smtClean="0"/>
            <a:t>71 Euploid</a:t>
          </a:r>
          <a:endParaRPr lang="en-MY" dirty="0"/>
        </a:p>
      </dgm:t>
    </dgm:pt>
    <dgm:pt modelId="{18B652BE-0934-4E77-A8A1-14CB64ACF302}" cxnId="{A1E3BEED-E601-4FF6-9A41-3CF4CCB89C34}" type="parTrans">
      <dgm:prSet/>
      <dgm:spPr/>
      <dgm:t>
        <a:bodyPr/>
        <a:lstStyle/>
        <a:p>
          <a:endParaRPr lang="en-MY"/>
        </a:p>
      </dgm:t>
    </dgm:pt>
    <dgm:pt modelId="{A44B7AA8-7F4C-4000-BE7F-44D4CE3BDEB2}" cxnId="{A1E3BEED-E601-4FF6-9A41-3CF4CCB89C34}" type="sibTrans">
      <dgm:prSet/>
      <dgm:spPr/>
      <dgm:t>
        <a:bodyPr/>
        <a:lstStyle/>
        <a:p>
          <a:endParaRPr lang="en-MY"/>
        </a:p>
      </dgm:t>
    </dgm:pt>
    <dgm:pt modelId="{55A57553-771D-4F2D-AEE2-54426FDE810E}">
      <dgm:prSet phldrT="[Text]"/>
      <dgm:spPr/>
      <dgm:t>
        <a:bodyPr/>
        <a:lstStyle/>
        <a:p>
          <a:r>
            <a:rPr lang="en-US" smtClean="0"/>
            <a:t>33 Mosaic</a:t>
          </a:r>
          <a:endParaRPr lang="en-MY" dirty="0"/>
        </a:p>
      </dgm:t>
    </dgm:pt>
    <dgm:pt modelId="{841ED512-1155-437D-9630-BC2439675AFF}" cxnId="{85EB502B-6E16-4F6E-875B-D32C1879568D}" type="parTrans">
      <dgm:prSet/>
      <dgm:spPr/>
      <dgm:t>
        <a:bodyPr/>
        <a:lstStyle/>
        <a:p>
          <a:endParaRPr lang="en-MY"/>
        </a:p>
      </dgm:t>
    </dgm:pt>
    <dgm:pt modelId="{7B6DC28B-67A8-414F-8118-3F353F5EAFCB}" cxnId="{85EB502B-6E16-4F6E-875B-D32C1879568D}" type="sibTrans">
      <dgm:prSet/>
      <dgm:spPr/>
      <dgm:t>
        <a:bodyPr/>
        <a:lstStyle/>
        <a:p>
          <a:endParaRPr lang="en-MY"/>
        </a:p>
      </dgm:t>
    </dgm:pt>
    <dgm:pt modelId="{CB4DAF61-36D7-4393-826B-BC209D65E4DD}">
      <dgm:prSet/>
      <dgm:spPr/>
      <dgm:t>
        <a:bodyPr/>
        <a:lstStyle/>
        <a:p>
          <a:r>
            <a:rPr lang="en-US" smtClean="0"/>
            <a:t>59 Aneuploid </a:t>
          </a:r>
          <a:endParaRPr lang="en-MY" dirty="0"/>
        </a:p>
      </dgm:t>
    </dgm:pt>
    <dgm:pt modelId="{5409D152-CBA1-46E3-B779-4648EA25A4F3}" cxnId="{0308B230-2A43-4C9D-AE68-7A2F78CB91C4}" type="parTrans">
      <dgm:prSet/>
      <dgm:spPr/>
      <dgm:t>
        <a:bodyPr/>
        <a:lstStyle/>
        <a:p>
          <a:endParaRPr lang="en-MY"/>
        </a:p>
      </dgm:t>
    </dgm:pt>
    <dgm:pt modelId="{99018741-A610-48B9-9231-D3FE8C90EFB9}" cxnId="{0308B230-2A43-4C9D-AE68-7A2F78CB91C4}" type="sibTrans">
      <dgm:prSet/>
      <dgm:spPr/>
      <dgm:t>
        <a:bodyPr/>
        <a:lstStyle/>
        <a:p>
          <a:endParaRPr lang="en-MY"/>
        </a:p>
      </dgm:t>
    </dgm:pt>
    <dgm:pt modelId="{AFB9718C-2C6F-4DD8-9134-7A25E1AA0D3E}" type="pres">
      <dgm:prSet presAssocID="{1EC9A841-3D41-487B-AD31-6182795AB6A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2853294E-06D9-4F1E-AD42-E507B55395DB}" type="pres">
      <dgm:prSet presAssocID="{D57CB865-63F8-47B5-8CE0-06B3D9B56D8B}" presName="root1" presStyleCnt="0"/>
      <dgm:spPr/>
      <dgm:t>
        <a:bodyPr/>
        <a:lstStyle/>
        <a:p>
          <a:endParaRPr lang="en-MY"/>
        </a:p>
      </dgm:t>
    </dgm:pt>
    <dgm:pt modelId="{2A4AF2DD-0C79-4582-80CD-232DCF94048D}" type="pres">
      <dgm:prSet presAssocID="{D57CB865-63F8-47B5-8CE0-06B3D9B56D8B}" presName="LevelOneTextNode" presStyleLbl="node0" presStyleIdx="0" presStyleCnt="1" custLinFactNeighborX="-3871" custLinFactNeighborY="318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B2056AC6-E9AD-4DA5-AE0F-806C9C40AD91}" type="pres">
      <dgm:prSet presAssocID="{D57CB865-63F8-47B5-8CE0-06B3D9B56D8B}" presName="level2hierChild" presStyleCnt="0"/>
      <dgm:spPr/>
      <dgm:t>
        <a:bodyPr/>
        <a:lstStyle/>
        <a:p>
          <a:endParaRPr lang="en-MY"/>
        </a:p>
      </dgm:t>
    </dgm:pt>
    <dgm:pt modelId="{DCDA23D8-D74C-454E-9772-04DDD567D50E}" type="pres">
      <dgm:prSet presAssocID="{18B652BE-0934-4E77-A8A1-14CB64ACF302}" presName="conn2-1" presStyleLbl="parChTrans1D2" presStyleIdx="0" presStyleCnt="3"/>
      <dgm:spPr/>
      <dgm:t>
        <a:bodyPr/>
        <a:lstStyle/>
        <a:p>
          <a:endParaRPr lang="en-MY"/>
        </a:p>
      </dgm:t>
    </dgm:pt>
    <dgm:pt modelId="{8329E1E2-9927-463F-B365-C638C8EA3C8F}" type="pres">
      <dgm:prSet presAssocID="{18B652BE-0934-4E77-A8A1-14CB64ACF302}" presName="connTx" presStyleLbl="parChTrans1D2" presStyleIdx="0" presStyleCnt="3"/>
      <dgm:spPr/>
      <dgm:t>
        <a:bodyPr/>
        <a:lstStyle/>
        <a:p>
          <a:endParaRPr lang="en-MY"/>
        </a:p>
      </dgm:t>
    </dgm:pt>
    <dgm:pt modelId="{30D2A1D2-0A90-48DD-A125-AB45A447C5AC}" type="pres">
      <dgm:prSet presAssocID="{33F3FFE9-E861-4477-8CDE-A636A5BD0081}" presName="root2" presStyleCnt="0"/>
      <dgm:spPr/>
      <dgm:t>
        <a:bodyPr/>
        <a:lstStyle/>
        <a:p>
          <a:endParaRPr lang="en-MY"/>
        </a:p>
      </dgm:t>
    </dgm:pt>
    <dgm:pt modelId="{F2E9C56E-711C-401E-BF07-44925C83A035}" type="pres">
      <dgm:prSet presAssocID="{33F3FFE9-E861-4477-8CDE-A636A5BD008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3D697D66-9A8C-4328-ACEA-9459CA4CDCFD}" type="pres">
      <dgm:prSet presAssocID="{33F3FFE9-E861-4477-8CDE-A636A5BD0081}" presName="level3hierChild" presStyleCnt="0"/>
      <dgm:spPr/>
      <dgm:t>
        <a:bodyPr/>
        <a:lstStyle/>
        <a:p>
          <a:endParaRPr lang="en-MY"/>
        </a:p>
      </dgm:t>
    </dgm:pt>
    <dgm:pt modelId="{ABDCFF8A-3348-4337-B2A3-8F3CCD562793}" type="pres">
      <dgm:prSet presAssocID="{841ED512-1155-437D-9630-BC2439675AFF}" presName="conn2-1" presStyleLbl="parChTrans1D2" presStyleIdx="1" presStyleCnt="3"/>
      <dgm:spPr/>
      <dgm:t>
        <a:bodyPr/>
        <a:lstStyle/>
        <a:p>
          <a:endParaRPr lang="en-MY"/>
        </a:p>
      </dgm:t>
    </dgm:pt>
    <dgm:pt modelId="{82A12742-E62D-4932-B3A2-6FAFBD4D7906}" type="pres">
      <dgm:prSet presAssocID="{841ED512-1155-437D-9630-BC2439675AFF}" presName="connTx" presStyleLbl="parChTrans1D2" presStyleIdx="1" presStyleCnt="3"/>
      <dgm:spPr/>
      <dgm:t>
        <a:bodyPr/>
        <a:lstStyle/>
        <a:p>
          <a:endParaRPr lang="en-MY"/>
        </a:p>
      </dgm:t>
    </dgm:pt>
    <dgm:pt modelId="{BEBC125D-1E0F-4EE3-B5C8-E7A42A852D1D}" type="pres">
      <dgm:prSet presAssocID="{55A57553-771D-4F2D-AEE2-54426FDE810E}" presName="root2" presStyleCnt="0"/>
      <dgm:spPr/>
      <dgm:t>
        <a:bodyPr/>
        <a:lstStyle/>
        <a:p>
          <a:endParaRPr lang="en-MY"/>
        </a:p>
      </dgm:t>
    </dgm:pt>
    <dgm:pt modelId="{E1A45C7C-409A-4D91-BB7F-EEF551371FD4}" type="pres">
      <dgm:prSet presAssocID="{55A57553-771D-4F2D-AEE2-54426FDE810E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569D8AA1-F442-467D-940D-FE7829B56A09}" type="pres">
      <dgm:prSet presAssocID="{55A57553-771D-4F2D-AEE2-54426FDE810E}" presName="level3hierChild" presStyleCnt="0"/>
      <dgm:spPr/>
      <dgm:t>
        <a:bodyPr/>
        <a:lstStyle/>
        <a:p>
          <a:endParaRPr lang="en-MY"/>
        </a:p>
      </dgm:t>
    </dgm:pt>
    <dgm:pt modelId="{8E034E7F-5614-4A54-B00C-BAF4DB2E4FC4}" type="pres">
      <dgm:prSet presAssocID="{5409D152-CBA1-46E3-B779-4648EA25A4F3}" presName="conn2-1" presStyleLbl="parChTrans1D2" presStyleIdx="2" presStyleCnt="3"/>
      <dgm:spPr/>
      <dgm:t>
        <a:bodyPr/>
        <a:lstStyle/>
        <a:p>
          <a:endParaRPr lang="en-MY"/>
        </a:p>
      </dgm:t>
    </dgm:pt>
    <dgm:pt modelId="{E084DDAC-27E7-4616-B823-FFE21634D9A6}" type="pres">
      <dgm:prSet presAssocID="{5409D152-CBA1-46E3-B779-4648EA25A4F3}" presName="connTx" presStyleLbl="parChTrans1D2" presStyleIdx="2" presStyleCnt="3"/>
      <dgm:spPr/>
      <dgm:t>
        <a:bodyPr/>
        <a:lstStyle/>
        <a:p>
          <a:endParaRPr lang="en-MY"/>
        </a:p>
      </dgm:t>
    </dgm:pt>
    <dgm:pt modelId="{3CBCC1FD-9EBD-4AE0-9F1A-F18032182940}" type="pres">
      <dgm:prSet presAssocID="{CB4DAF61-36D7-4393-826B-BC209D65E4DD}" presName="root2" presStyleCnt="0"/>
      <dgm:spPr/>
      <dgm:t>
        <a:bodyPr/>
        <a:lstStyle/>
        <a:p>
          <a:endParaRPr lang="en-MY"/>
        </a:p>
      </dgm:t>
    </dgm:pt>
    <dgm:pt modelId="{E470D151-F79B-49C8-B2DC-3AF786BCFE4F}" type="pres">
      <dgm:prSet presAssocID="{CB4DAF61-36D7-4393-826B-BC209D65E4D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MY"/>
        </a:p>
      </dgm:t>
    </dgm:pt>
    <dgm:pt modelId="{1AD71791-B060-469D-A1D7-C9F20AA0E842}" type="pres">
      <dgm:prSet presAssocID="{CB4DAF61-36D7-4393-826B-BC209D65E4DD}" presName="level3hierChild" presStyleCnt="0"/>
      <dgm:spPr/>
      <dgm:t>
        <a:bodyPr/>
        <a:lstStyle/>
        <a:p>
          <a:endParaRPr lang="en-MY"/>
        </a:p>
      </dgm:t>
    </dgm:pt>
  </dgm:ptLst>
  <dgm:cxnLst>
    <dgm:cxn modelId="{9CA0A3CC-726F-4911-A93F-9C5C3EAFD371}" type="presOf" srcId="{1EC9A841-3D41-487B-AD31-6182795AB6AD}" destId="{AFB9718C-2C6F-4DD8-9134-7A25E1AA0D3E}" srcOrd="0" destOrd="0" presId="urn:microsoft.com/office/officeart/2005/8/layout/hierarchy2#4"/>
    <dgm:cxn modelId="{0308B230-2A43-4C9D-AE68-7A2F78CB91C4}" srcId="{D57CB865-63F8-47B5-8CE0-06B3D9B56D8B}" destId="{CB4DAF61-36D7-4393-826B-BC209D65E4DD}" srcOrd="2" destOrd="0" parTransId="{5409D152-CBA1-46E3-B779-4648EA25A4F3}" sibTransId="{99018741-A610-48B9-9231-D3FE8C90EFB9}"/>
    <dgm:cxn modelId="{6CE43948-59A3-4119-9E20-7F6A5CF4948E}" type="presOf" srcId="{55A57553-771D-4F2D-AEE2-54426FDE810E}" destId="{E1A45C7C-409A-4D91-BB7F-EEF551371FD4}" srcOrd="0" destOrd="0" presId="urn:microsoft.com/office/officeart/2005/8/layout/hierarchy2#4"/>
    <dgm:cxn modelId="{7B3738EF-8E72-4B51-B6E7-6CFF20A9A528}" type="presOf" srcId="{841ED512-1155-437D-9630-BC2439675AFF}" destId="{82A12742-E62D-4932-B3A2-6FAFBD4D7906}" srcOrd="1" destOrd="0" presId="urn:microsoft.com/office/officeart/2005/8/layout/hierarchy2#4"/>
    <dgm:cxn modelId="{1E901361-FCA8-439D-95F2-0A216B5D78F2}" type="presOf" srcId="{D57CB865-63F8-47B5-8CE0-06B3D9B56D8B}" destId="{2A4AF2DD-0C79-4582-80CD-232DCF94048D}" srcOrd="0" destOrd="0" presId="urn:microsoft.com/office/officeart/2005/8/layout/hierarchy2#4"/>
    <dgm:cxn modelId="{DBEACFA7-3BB3-471B-BC07-A013648CF01D}" type="presOf" srcId="{5409D152-CBA1-46E3-B779-4648EA25A4F3}" destId="{8E034E7F-5614-4A54-B00C-BAF4DB2E4FC4}" srcOrd="0" destOrd="0" presId="urn:microsoft.com/office/officeart/2005/8/layout/hierarchy2#4"/>
    <dgm:cxn modelId="{89EF40C4-AB94-412D-B6A6-1744C55E792A}" type="presOf" srcId="{CB4DAF61-36D7-4393-826B-BC209D65E4DD}" destId="{E470D151-F79B-49C8-B2DC-3AF786BCFE4F}" srcOrd="0" destOrd="0" presId="urn:microsoft.com/office/officeart/2005/8/layout/hierarchy2#4"/>
    <dgm:cxn modelId="{85EB502B-6E16-4F6E-875B-D32C1879568D}" srcId="{D57CB865-63F8-47B5-8CE0-06B3D9B56D8B}" destId="{55A57553-771D-4F2D-AEE2-54426FDE810E}" srcOrd="1" destOrd="0" parTransId="{841ED512-1155-437D-9630-BC2439675AFF}" sibTransId="{7B6DC28B-67A8-414F-8118-3F353F5EAFCB}"/>
    <dgm:cxn modelId="{8F71E302-31EF-48DF-9E36-2A68C5F9C0A4}" type="presOf" srcId="{841ED512-1155-437D-9630-BC2439675AFF}" destId="{ABDCFF8A-3348-4337-B2A3-8F3CCD562793}" srcOrd="0" destOrd="0" presId="urn:microsoft.com/office/officeart/2005/8/layout/hierarchy2#4"/>
    <dgm:cxn modelId="{891DDEC4-1259-4D1E-8332-29518A08EBE1}" type="presOf" srcId="{18B652BE-0934-4E77-A8A1-14CB64ACF302}" destId="{8329E1E2-9927-463F-B365-C638C8EA3C8F}" srcOrd="1" destOrd="0" presId="urn:microsoft.com/office/officeart/2005/8/layout/hierarchy2#4"/>
    <dgm:cxn modelId="{A44144DD-9569-48DC-B878-30B26C1643A4}" type="presOf" srcId="{33F3FFE9-E861-4477-8CDE-A636A5BD0081}" destId="{F2E9C56E-711C-401E-BF07-44925C83A035}" srcOrd="0" destOrd="0" presId="urn:microsoft.com/office/officeart/2005/8/layout/hierarchy2#4"/>
    <dgm:cxn modelId="{02B2B7AA-7707-4A00-B9ED-10002B92202D}" srcId="{1EC9A841-3D41-487B-AD31-6182795AB6AD}" destId="{D57CB865-63F8-47B5-8CE0-06B3D9B56D8B}" srcOrd="0" destOrd="0" parTransId="{ED259105-3C10-401D-BC68-086687BA7541}" sibTransId="{3F8F3BDC-F9F9-4C80-B5AC-A790D943177D}"/>
    <dgm:cxn modelId="{4CCDE468-A368-4E59-BAC9-A4E4D05CDE71}" type="presOf" srcId="{18B652BE-0934-4E77-A8A1-14CB64ACF302}" destId="{DCDA23D8-D74C-454E-9772-04DDD567D50E}" srcOrd="0" destOrd="0" presId="urn:microsoft.com/office/officeart/2005/8/layout/hierarchy2#4"/>
    <dgm:cxn modelId="{E2AC4B65-C94E-4CDF-A23A-1E4ABF93507A}" type="presOf" srcId="{5409D152-CBA1-46E3-B779-4648EA25A4F3}" destId="{E084DDAC-27E7-4616-B823-FFE21634D9A6}" srcOrd="1" destOrd="0" presId="urn:microsoft.com/office/officeart/2005/8/layout/hierarchy2#4"/>
    <dgm:cxn modelId="{A1E3BEED-E601-4FF6-9A41-3CF4CCB89C34}" srcId="{D57CB865-63F8-47B5-8CE0-06B3D9B56D8B}" destId="{33F3FFE9-E861-4477-8CDE-A636A5BD0081}" srcOrd="0" destOrd="0" parTransId="{18B652BE-0934-4E77-A8A1-14CB64ACF302}" sibTransId="{A44B7AA8-7F4C-4000-BE7F-44D4CE3BDEB2}"/>
    <dgm:cxn modelId="{9AFE7795-A733-4164-82B6-D3B6687ECA43}" type="presParOf" srcId="{AFB9718C-2C6F-4DD8-9134-7A25E1AA0D3E}" destId="{2853294E-06D9-4F1E-AD42-E507B55395DB}" srcOrd="0" destOrd="0" presId="urn:microsoft.com/office/officeart/2005/8/layout/hierarchy2#4"/>
    <dgm:cxn modelId="{A9B715C1-C090-44DA-96BC-2331800C4466}" type="presParOf" srcId="{2853294E-06D9-4F1E-AD42-E507B55395DB}" destId="{2A4AF2DD-0C79-4582-80CD-232DCF94048D}" srcOrd="0" destOrd="0" presId="urn:microsoft.com/office/officeart/2005/8/layout/hierarchy2#4"/>
    <dgm:cxn modelId="{2CAAF67D-1150-4F77-AD5A-E41723E8C026}" type="presParOf" srcId="{2853294E-06D9-4F1E-AD42-E507B55395DB}" destId="{B2056AC6-E9AD-4DA5-AE0F-806C9C40AD91}" srcOrd="1" destOrd="0" presId="urn:microsoft.com/office/officeart/2005/8/layout/hierarchy2#4"/>
    <dgm:cxn modelId="{0BE844F7-8FF1-4C08-AD45-51AB4FF8D21F}" type="presParOf" srcId="{B2056AC6-E9AD-4DA5-AE0F-806C9C40AD91}" destId="{DCDA23D8-D74C-454E-9772-04DDD567D50E}" srcOrd="0" destOrd="0" presId="urn:microsoft.com/office/officeart/2005/8/layout/hierarchy2#4"/>
    <dgm:cxn modelId="{8C2AD96A-2C3C-41AB-B65E-865A034D451E}" type="presParOf" srcId="{DCDA23D8-D74C-454E-9772-04DDD567D50E}" destId="{8329E1E2-9927-463F-B365-C638C8EA3C8F}" srcOrd="0" destOrd="0" presId="urn:microsoft.com/office/officeart/2005/8/layout/hierarchy2#4"/>
    <dgm:cxn modelId="{5EE63650-C780-4609-999F-D3AF85E78BA7}" type="presParOf" srcId="{B2056AC6-E9AD-4DA5-AE0F-806C9C40AD91}" destId="{30D2A1D2-0A90-48DD-A125-AB45A447C5AC}" srcOrd="1" destOrd="0" presId="urn:microsoft.com/office/officeart/2005/8/layout/hierarchy2#4"/>
    <dgm:cxn modelId="{98C563B6-7368-4F2F-BFEE-55C54357651B}" type="presParOf" srcId="{30D2A1D2-0A90-48DD-A125-AB45A447C5AC}" destId="{F2E9C56E-711C-401E-BF07-44925C83A035}" srcOrd="0" destOrd="0" presId="urn:microsoft.com/office/officeart/2005/8/layout/hierarchy2#4"/>
    <dgm:cxn modelId="{890FF6EB-64F6-4626-974B-8D8D6F768352}" type="presParOf" srcId="{30D2A1D2-0A90-48DD-A125-AB45A447C5AC}" destId="{3D697D66-9A8C-4328-ACEA-9459CA4CDCFD}" srcOrd="1" destOrd="0" presId="urn:microsoft.com/office/officeart/2005/8/layout/hierarchy2#4"/>
    <dgm:cxn modelId="{BC14BCFF-7A42-4CA9-B321-3B03D66573A9}" type="presParOf" srcId="{B2056AC6-E9AD-4DA5-AE0F-806C9C40AD91}" destId="{ABDCFF8A-3348-4337-B2A3-8F3CCD562793}" srcOrd="2" destOrd="0" presId="urn:microsoft.com/office/officeart/2005/8/layout/hierarchy2#4"/>
    <dgm:cxn modelId="{C143903E-9ED5-4D56-978C-D5B4254051DC}" type="presParOf" srcId="{ABDCFF8A-3348-4337-B2A3-8F3CCD562793}" destId="{82A12742-E62D-4932-B3A2-6FAFBD4D7906}" srcOrd="0" destOrd="0" presId="urn:microsoft.com/office/officeart/2005/8/layout/hierarchy2#4"/>
    <dgm:cxn modelId="{557BB09D-58D1-4EB4-9D9C-E4EAD96D5BE7}" type="presParOf" srcId="{B2056AC6-E9AD-4DA5-AE0F-806C9C40AD91}" destId="{BEBC125D-1E0F-4EE3-B5C8-E7A42A852D1D}" srcOrd="3" destOrd="0" presId="urn:microsoft.com/office/officeart/2005/8/layout/hierarchy2#4"/>
    <dgm:cxn modelId="{6F9C82B8-3893-495C-ABD6-C45B31715E8D}" type="presParOf" srcId="{BEBC125D-1E0F-4EE3-B5C8-E7A42A852D1D}" destId="{E1A45C7C-409A-4D91-BB7F-EEF551371FD4}" srcOrd="0" destOrd="0" presId="urn:microsoft.com/office/officeart/2005/8/layout/hierarchy2#4"/>
    <dgm:cxn modelId="{A84BD949-37E7-4583-8075-928227D8485D}" type="presParOf" srcId="{BEBC125D-1E0F-4EE3-B5C8-E7A42A852D1D}" destId="{569D8AA1-F442-467D-940D-FE7829B56A09}" srcOrd="1" destOrd="0" presId="urn:microsoft.com/office/officeart/2005/8/layout/hierarchy2#4"/>
    <dgm:cxn modelId="{2F122F5F-1966-45DD-A430-4F13B47DCF6B}" type="presParOf" srcId="{B2056AC6-E9AD-4DA5-AE0F-806C9C40AD91}" destId="{8E034E7F-5614-4A54-B00C-BAF4DB2E4FC4}" srcOrd="4" destOrd="0" presId="urn:microsoft.com/office/officeart/2005/8/layout/hierarchy2#4"/>
    <dgm:cxn modelId="{265E035A-49E9-44F4-B590-E9348130F690}" type="presParOf" srcId="{8E034E7F-5614-4A54-B00C-BAF4DB2E4FC4}" destId="{E084DDAC-27E7-4616-B823-FFE21634D9A6}" srcOrd="0" destOrd="0" presId="urn:microsoft.com/office/officeart/2005/8/layout/hierarchy2#4"/>
    <dgm:cxn modelId="{D3A5B25D-057F-4428-BD33-2F26666431DA}" type="presParOf" srcId="{B2056AC6-E9AD-4DA5-AE0F-806C9C40AD91}" destId="{3CBCC1FD-9EBD-4AE0-9F1A-F18032182940}" srcOrd="5" destOrd="0" presId="urn:microsoft.com/office/officeart/2005/8/layout/hierarchy2#4"/>
    <dgm:cxn modelId="{B0170C61-3ED4-4800-AD26-8E275A53668B}" type="presParOf" srcId="{3CBCC1FD-9EBD-4AE0-9F1A-F18032182940}" destId="{E470D151-F79B-49C8-B2DC-3AF786BCFE4F}" srcOrd="0" destOrd="0" presId="urn:microsoft.com/office/officeart/2005/8/layout/hierarchy2#4"/>
    <dgm:cxn modelId="{3E3BCC95-5AB6-44E6-AA53-99C40A18FCA0}" type="presParOf" srcId="{3CBCC1FD-9EBD-4AE0-9F1A-F18032182940}" destId="{1AD71791-B060-469D-A1D7-C9F20AA0E842}" srcOrd="1" destOrd="0" presId="urn:microsoft.com/office/officeart/2005/8/layout/hierarchy2#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AF2DD-0C79-4582-80CD-232DCF94048D}">
      <dsp:nvSpPr>
        <dsp:cNvPr id="0" name=""/>
        <dsp:cNvSpPr/>
      </dsp:nvSpPr>
      <dsp:spPr>
        <a:xfrm>
          <a:off x="3539081" y="1367795"/>
          <a:ext cx="2375442" cy="118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39 Asymmetrical</a:t>
          </a:r>
          <a:endParaRPr lang="en-MY" sz="3200" kern="1200" dirty="0"/>
        </a:p>
      </dsp:txBody>
      <dsp:txXfrm>
        <a:off x="3573868" y="1402582"/>
        <a:ext cx="2305868" cy="1118147"/>
      </dsp:txXfrm>
    </dsp:sp>
    <dsp:sp modelId="{DCDA23D8-D74C-454E-9772-04DDD567D50E}">
      <dsp:nvSpPr>
        <dsp:cNvPr id="0" name=""/>
        <dsp:cNvSpPr/>
      </dsp:nvSpPr>
      <dsp:spPr>
        <a:xfrm rot="14110531">
          <a:off x="2232057" y="1251470"/>
          <a:ext cx="16638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3870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0800000">
        <a:off x="3022395" y="1237119"/>
        <a:ext cx="83193" cy="83193"/>
      </dsp:txXfrm>
    </dsp:sp>
    <dsp:sp modelId="{F2E9C56E-711C-401E-BF07-44925C83A035}">
      <dsp:nvSpPr>
        <dsp:cNvPr id="0" name=""/>
        <dsp:cNvSpPr/>
      </dsp:nvSpPr>
      <dsp:spPr>
        <a:xfrm>
          <a:off x="213461" y="1915"/>
          <a:ext cx="2375442" cy="118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15 Euploid</a:t>
          </a:r>
          <a:endParaRPr lang="en-MY" sz="3200" kern="1200" dirty="0"/>
        </a:p>
      </dsp:txBody>
      <dsp:txXfrm>
        <a:off x="248248" y="36702"/>
        <a:ext cx="2305868" cy="1118147"/>
      </dsp:txXfrm>
    </dsp:sp>
    <dsp:sp modelId="{ABDCFF8A-3348-4337-B2A3-8F3CCD562793}">
      <dsp:nvSpPr>
        <dsp:cNvPr id="0" name=""/>
        <dsp:cNvSpPr/>
      </dsp:nvSpPr>
      <dsp:spPr>
        <a:xfrm rot="10800000">
          <a:off x="2588903" y="1934409"/>
          <a:ext cx="95017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50177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0800000">
        <a:off x="3040238" y="1937901"/>
        <a:ext cx="47508" cy="47508"/>
      </dsp:txXfrm>
    </dsp:sp>
    <dsp:sp modelId="{E1A45C7C-409A-4D91-BB7F-EEF551371FD4}">
      <dsp:nvSpPr>
        <dsp:cNvPr id="0" name=""/>
        <dsp:cNvSpPr/>
      </dsp:nvSpPr>
      <dsp:spPr>
        <a:xfrm>
          <a:off x="213461" y="1367795"/>
          <a:ext cx="2375442" cy="118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4 Mosaic</a:t>
          </a:r>
          <a:endParaRPr lang="en-MY" sz="3200" kern="1200" dirty="0"/>
        </a:p>
      </dsp:txBody>
      <dsp:txXfrm>
        <a:off x="248248" y="1402582"/>
        <a:ext cx="2305868" cy="1118147"/>
      </dsp:txXfrm>
    </dsp:sp>
    <dsp:sp modelId="{8E034E7F-5614-4A54-B00C-BAF4DB2E4FC4}">
      <dsp:nvSpPr>
        <dsp:cNvPr id="0" name=""/>
        <dsp:cNvSpPr/>
      </dsp:nvSpPr>
      <dsp:spPr>
        <a:xfrm rot="7489469">
          <a:off x="2232057" y="2617349"/>
          <a:ext cx="16638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3870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 rot="10800000">
        <a:off x="3022395" y="2602999"/>
        <a:ext cx="83193" cy="83193"/>
      </dsp:txXfrm>
    </dsp:sp>
    <dsp:sp modelId="{E470D151-F79B-49C8-B2DC-3AF786BCFE4F}">
      <dsp:nvSpPr>
        <dsp:cNvPr id="0" name=""/>
        <dsp:cNvSpPr/>
      </dsp:nvSpPr>
      <dsp:spPr>
        <a:xfrm>
          <a:off x="213461" y="2733674"/>
          <a:ext cx="2375442" cy="11877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20 Aneuploid </a:t>
          </a:r>
          <a:endParaRPr lang="en-MY" sz="3200" kern="1200" dirty="0"/>
        </a:p>
      </dsp:txBody>
      <dsp:txXfrm>
        <a:off x="248248" y="2768461"/>
        <a:ext cx="2305868" cy="1118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AF2DD-0C79-4582-80CD-232DCF94048D}">
      <dsp:nvSpPr>
        <dsp:cNvPr id="0" name=""/>
        <dsp:cNvSpPr/>
      </dsp:nvSpPr>
      <dsp:spPr>
        <a:xfrm>
          <a:off x="0" y="1523294"/>
          <a:ext cx="2338441" cy="1169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163 Symmetrical</a:t>
          </a:r>
          <a:endParaRPr lang="en-MY" sz="3400" kern="1200" dirty="0"/>
        </a:p>
      </dsp:txBody>
      <dsp:txXfrm>
        <a:off x="34245" y="1557539"/>
        <a:ext cx="2269951" cy="1100730"/>
      </dsp:txXfrm>
    </dsp:sp>
    <dsp:sp modelId="{DCDA23D8-D74C-454E-9772-04DDD567D50E}">
      <dsp:nvSpPr>
        <dsp:cNvPr id="0" name=""/>
        <dsp:cNvSpPr/>
      </dsp:nvSpPr>
      <dsp:spPr>
        <a:xfrm rot="18285367">
          <a:off x="1985670" y="1408738"/>
          <a:ext cx="1641120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641120" y="250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2765202" y="1392715"/>
        <a:ext cx="82056" cy="82056"/>
      </dsp:txXfrm>
    </dsp:sp>
    <dsp:sp modelId="{F2E9C56E-711C-401E-BF07-44925C83A035}">
      <dsp:nvSpPr>
        <dsp:cNvPr id="0" name=""/>
        <dsp:cNvSpPr/>
      </dsp:nvSpPr>
      <dsp:spPr>
        <a:xfrm>
          <a:off x="3274019" y="174972"/>
          <a:ext cx="2338441" cy="1169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71 Euploid</a:t>
          </a:r>
          <a:endParaRPr lang="en-MY" sz="3400" kern="1200" dirty="0"/>
        </a:p>
      </dsp:txBody>
      <dsp:txXfrm>
        <a:off x="3308264" y="209217"/>
        <a:ext cx="2269951" cy="1100730"/>
      </dsp:txXfrm>
    </dsp:sp>
    <dsp:sp modelId="{ABDCFF8A-3348-4337-B2A3-8F3CCD562793}">
      <dsp:nvSpPr>
        <dsp:cNvPr id="0" name=""/>
        <dsp:cNvSpPr/>
      </dsp:nvSpPr>
      <dsp:spPr>
        <a:xfrm rot="21586338">
          <a:off x="2338437" y="2081040"/>
          <a:ext cx="935585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935585" y="250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2782840" y="2082655"/>
        <a:ext cx="46779" cy="46779"/>
      </dsp:txXfrm>
    </dsp:sp>
    <dsp:sp modelId="{E1A45C7C-409A-4D91-BB7F-EEF551371FD4}">
      <dsp:nvSpPr>
        <dsp:cNvPr id="0" name=""/>
        <dsp:cNvSpPr/>
      </dsp:nvSpPr>
      <dsp:spPr>
        <a:xfrm>
          <a:off x="3274019" y="1519576"/>
          <a:ext cx="2338441" cy="1169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33 Mosaic</a:t>
          </a:r>
          <a:endParaRPr lang="en-MY" sz="3400" kern="1200" dirty="0"/>
        </a:p>
      </dsp:txBody>
      <dsp:txXfrm>
        <a:off x="3308264" y="1553821"/>
        <a:ext cx="2269951" cy="1100730"/>
      </dsp:txXfrm>
    </dsp:sp>
    <dsp:sp modelId="{8E034E7F-5614-4A54-B00C-BAF4DB2E4FC4}">
      <dsp:nvSpPr>
        <dsp:cNvPr id="0" name=""/>
        <dsp:cNvSpPr/>
      </dsp:nvSpPr>
      <dsp:spPr>
        <a:xfrm rot="3305719">
          <a:off x="1988722" y="2753342"/>
          <a:ext cx="1635016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1635016" y="2500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500" kern="1200"/>
        </a:p>
      </dsp:txBody>
      <dsp:txXfrm>
        <a:off x="2765355" y="2737472"/>
        <a:ext cx="81750" cy="81750"/>
      </dsp:txXfrm>
    </dsp:sp>
    <dsp:sp modelId="{E470D151-F79B-49C8-B2DC-3AF786BCFE4F}">
      <dsp:nvSpPr>
        <dsp:cNvPr id="0" name=""/>
        <dsp:cNvSpPr/>
      </dsp:nvSpPr>
      <dsp:spPr>
        <a:xfrm>
          <a:off x="3274019" y="2864180"/>
          <a:ext cx="2338441" cy="1169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59 Aneuploid </a:t>
          </a:r>
          <a:endParaRPr lang="en-MY" sz="3400" kern="1200" dirty="0"/>
        </a:p>
      </dsp:txBody>
      <dsp:txXfrm>
        <a:off x="3308264" y="2898425"/>
        <a:ext cx="2269951" cy="11007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3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#4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078BB-73F0-4989-825D-E953233A536E}" type="datetimeFigureOut">
              <a:rPr lang="en-MY" smtClean="0"/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4644-EABD-43FF-AE68-90CC15718668}" type="slidenum">
              <a:rPr lang="en-MY" smtClean="0"/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E4644-EABD-43FF-AE68-90CC15718668}" type="slidenum">
              <a:rPr lang="en-MY" smtClean="0"/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295"/>
            </a:lvl4pPr>
            <a:lvl5pPr marL="6054725" indent="0" algn="ctr">
              <a:buNone/>
              <a:defRPr sz="5295"/>
            </a:lvl5pPr>
            <a:lvl6pPr marL="7568565" indent="0" algn="ctr">
              <a:buNone/>
              <a:defRPr sz="5295"/>
            </a:lvl6pPr>
            <a:lvl7pPr marL="9082405" indent="0" algn="ctr">
              <a:buNone/>
              <a:defRPr sz="5295"/>
            </a:lvl7pPr>
            <a:lvl8pPr marL="10596245" indent="0" algn="ctr">
              <a:buNone/>
              <a:defRPr sz="5295"/>
            </a:lvl8pPr>
            <a:lvl9pPr marL="12110085" indent="0" algn="ctr">
              <a:buNone/>
              <a:defRPr sz="52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4pPr>
            <a:lvl5pPr marL="605472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5pPr>
            <a:lvl6pPr marL="756856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7pPr>
            <a:lvl8pPr marL="1059624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4725" indent="0">
              <a:buNone/>
              <a:defRPr sz="6620"/>
            </a:lvl5pPr>
            <a:lvl6pPr marL="7568565" indent="0">
              <a:buNone/>
              <a:defRPr sz="6620"/>
            </a:lvl6pPr>
            <a:lvl7pPr marL="9082405" indent="0">
              <a:buNone/>
              <a:defRPr sz="6620"/>
            </a:lvl7pPr>
            <a:lvl8pPr marL="10596245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A98B7-6FEA-4508-A819-1534C4F1B4D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6E41-6FD0-4F9F-B594-AEF78CE67F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045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045" rtl="0" eaLnBrk="1" latinLnBrk="0" hangingPunct="1">
        <a:lnSpc>
          <a:spcPct val="90000"/>
        </a:lnSpc>
        <a:spcBef>
          <a:spcPts val="3310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780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64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48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2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045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72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56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4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1.xml"/><Relationship Id="rId8" Type="http://schemas.openxmlformats.org/officeDocument/2006/relationships/diagramLayout" Target="../diagrams/layout1.xml"/><Relationship Id="rId7" Type="http://schemas.openxmlformats.org/officeDocument/2006/relationships/diagramData" Target="../diagrams/data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9.png"/><Relationship Id="rId2" Type="http://schemas.openxmlformats.org/officeDocument/2006/relationships/image" Target="../media/image1.png"/><Relationship Id="rId19" Type="http://schemas.openxmlformats.org/officeDocument/2006/relationships/image" Target="../media/image8.pn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microsoft.com/office/2007/relationships/diagramDrawing" Target="../diagrams/drawing2.xml"/><Relationship Id="rId15" Type="http://schemas.openxmlformats.org/officeDocument/2006/relationships/diagramColors" Target="../diagrams/colors2.xml"/><Relationship Id="rId14" Type="http://schemas.openxmlformats.org/officeDocument/2006/relationships/diagramQuickStyle" Target="../diagrams/quickStyle2.xml"/><Relationship Id="rId13" Type="http://schemas.openxmlformats.org/officeDocument/2006/relationships/diagramLayout" Target="../diagrams/layout2.xml"/><Relationship Id="rId12" Type="http://schemas.openxmlformats.org/officeDocument/2006/relationships/diagramData" Target="../diagrams/data2.xml"/><Relationship Id="rId11" Type="http://schemas.microsoft.com/office/2007/relationships/diagramDrawing" Target="../diagrams/drawing1.xml"/><Relationship Id="rId10" Type="http://schemas.openxmlformats.org/officeDocument/2006/relationships/diagramColors" Target="../diagrams/colors1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895115" y="673062"/>
            <a:ext cx="19501594" cy="4307484"/>
          </a:xfrm>
          <a:prstGeom prst="rect">
            <a:avLst/>
          </a:prstGeom>
          <a:solidFill>
            <a:srgbClr val="EC6C00"/>
          </a:solidFill>
          <a:ln>
            <a:solidFill>
              <a:srgbClr val="EC6C00"/>
            </a:solidFill>
          </a:ln>
        </p:spPr>
        <p:txBody>
          <a:bodyPr wrap="square" lIns="74838" tIns="37413" rIns="74838" bIns="37413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500" b="1" dirty="0"/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22707" y="908629"/>
            <a:ext cx="18471899" cy="354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6000" b="1" dirty="0">
                <a:solidFill>
                  <a:schemeClr val="bg1"/>
                </a:solidFill>
              </a:rPr>
              <a:t>Is the </a:t>
            </a:r>
            <a:r>
              <a:rPr lang="en-US" sz="6000" b="1" dirty="0" err="1">
                <a:solidFill>
                  <a:schemeClr val="bg1"/>
                </a:solidFill>
              </a:rPr>
              <a:t>Blastomere</a:t>
            </a:r>
            <a:r>
              <a:rPr lang="en-US" sz="6000" b="1" dirty="0">
                <a:solidFill>
                  <a:schemeClr val="bg1"/>
                </a:solidFill>
              </a:rPr>
              <a:t> Symmetry at the 4-cell </a:t>
            </a:r>
            <a:r>
              <a:rPr lang="en-US" sz="6000" b="1" dirty="0" smtClean="0">
                <a:solidFill>
                  <a:schemeClr val="bg1"/>
                </a:solidFill>
              </a:rPr>
              <a:t>Stage Related </a:t>
            </a:r>
            <a:r>
              <a:rPr lang="en-US" sz="6000" b="1" dirty="0">
                <a:solidFill>
                  <a:schemeClr val="bg1"/>
                </a:solidFill>
              </a:rPr>
              <a:t>to Ploidy? – A Pilot Study</a:t>
            </a:r>
            <a:r>
              <a:rPr lang="en-US" altLang="en-US" sz="6000" b="1" dirty="0">
                <a:solidFill>
                  <a:schemeClr val="bg1"/>
                </a:solidFill>
              </a:rPr>
              <a:t>.</a:t>
            </a:r>
            <a:endParaRPr lang="en-US" altLang="en-US" sz="6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3800" b="1" dirty="0" err="1">
                <a:solidFill>
                  <a:schemeClr val="bg1"/>
                </a:solidFill>
              </a:rPr>
              <a:t>Tain</a:t>
            </a:r>
            <a:r>
              <a:rPr lang="en-US" sz="3800" b="1" dirty="0">
                <a:solidFill>
                  <a:schemeClr val="bg1"/>
                </a:solidFill>
              </a:rPr>
              <a:t> D, Ng BL, Lim M, Chen JJ, </a:t>
            </a:r>
            <a:r>
              <a:rPr lang="en-US" sz="3800" b="1" dirty="0" err="1">
                <a:solidFill>
                  <a:schemeClr val="bg1"/>
                </a:solidFill>
              </a:rPr>
              <a:t>Sinthamoney</a:t>
            </a:r>
            <a:r>
              <a:rPr lang="en-US" sz="3800" b="1" dirty="0">
                <a:solidFill>
                  <a:schemeClr val="bg1"/>
                </a:solidFill>
              </a:rPr>
              <a:t> E, Wong PS</a:t>
            </a:r>
            <a:endParaRPr lang="en-MY" sz="3800" b="1" dirty="0">
              <a:solidFill>
                <a:schemeClr val="bg1"/>
              </a:solidFill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Sunfert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International, Unit 2-2 Level 2, Nexus, Bangsar South, No. 7, Jalan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Kerinchi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3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59200 Kuala Lumpur, Malaysia</a:t>
            </a:r>
            <a:endParaRPr lang="en-MY" sz="3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8504" y="673062"/>
            <a:ext cx="8988519" cy="4307484"/>
          </a:xfrm>
          <a:prstGeom prst="rect">
            <a:avLst/>
          </a:prstGeom>
          <a:noFill/>
          <a:ln w="28575">
            <a:solidFill>
              <a:srgbClr val="FF9C2C"/>
            </a:solidFill>
          </a:ln>
        </p:spPr>
        <p:txBody>
          <a:bodyPr wrap="square" lIns="74838" tIns="37413" rIns="74838" bIns="37413">
            <a:spAutoFit/>
          </a:bodyPr>
          <a:lstStyle>
            <a:lvl1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defTabSz="7493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defTabSz="7493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sz="500" b="1" dirty="0"/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500" b="1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504" y="6150316"/>
            <a:ext cx="9033717" cy="1214158"/>
            <a:chOff x="878504" y="6150316"/>
            <a:chExt cx="9033717" cy="1214158"/>
          </a:xfrm>
        </p:grpSpPr>
        <p:sp>
          <p:nvSpPr>
            <p:cNvPr id="9" name="Rectangle 8"/>
            <p:cNvSpPr/>
            <p:nvPr/>
          </p:nvSpPr>
          <p:spPr>
            <a:xfrm>
              <a:off x="2744172" y="6150316"/>
              <a:ext cx="7168049" cy="1214158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78504" y="6150316"/>
              <a:ext cx="1483696" cy="1214158"/>
            </a:xfrm>
            <a:prstGeom prst="rect">
              <a:avLst/>
            </a:prstGeom>
            <a:solidFill>
              <a:srgbClr val="FF9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142514" y="6324675"/>
              <a:ext cx="6437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en-MY" sz="48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78504" y="7653300"/>
            <a:ext cx="9152236" cy="1800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MY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Unequally sized </a:t>
            </a:r>
            <a:r>
              <a:rPr lang="en-MY" sz="3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blastomeres</a:t>
            </a:r>
            <a:r>
              <a:rPr lang="en-MY" sz="3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associated with an increased degree of aneuploidy and multinuclear rate </a:t>
            </a:r>
            <a:r>
              <a:rPr lang="en-MY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sz="3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Vergouw</a:t>
            </a:r>
            <a:r>
              <a:rPr lang="en-MY" sz="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al, 2013)</a:t>
            </a: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sz="3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MY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altLang="en-US" sz="3800" dirty="0" smtClean="0">
                <a:latin typeface="Arial" panose="020B0604020202020204" pitchFamily="34" charset="0"/>
              </a:rPr>
              <a:t>The </a:t>
            </a:r>
            <a:r>
              <a:rPr lang="en-US" altLang="en-US" sz="3800" dirty="0">
                <a:latin typeface="Arial" panose="020B0604020202020204" pitchFamily="34" charset="0"/>
              </a:rPr>
              <a:t>exact molecular mechanisms, interaction between polarity, cell to cell communication and cytoskeletons functioning together to enable cellular cleavage to occur are inconclusive (</a:t>
            </a:r>
            <a:r>
              <a:rPr lang="en-US" altLang="en-US" sz="3800" dirty="0" err="1">
                <a:latin typeface="Arial" panose="020B0604020202020204" pitchFamily="34" charset="0"/>
              </a:rPr>
              <a:t>Adjuk</a:t>
            </a:r>
            <a:r>
              <a:rPr lang="en-US" altLang="en-US" sz="3800" dirty="0">
                <a:latin typeface="Arial" panose="020B0604020202020204" pitchFamily="34" charset="0"/>
              </a:rPr>
              <a:t> and </a:t>
            </a:r>
            <a:r>
              <a:rPr lang="en-US" altLang="en-US" sz="3800" dirty="0" err="1">
                <a:latin typeface="Arial" panose="020B0604020202020204" pitchFamily="34" charset="0"/>
              </a:rPr>
              <a:t>Zernicka</a:t>
            </a:r>
            <a:r>
              <a:rPr lang="en-US" altLang="en-US" sz="3800" dirty="0">
                <a:latin typeface="Arial" panose="020B0604020202020204" pitchFamily="34" charset="0"/>
              </a:rPr>
              <a:t>-Goetz, 2016</a:t>
            </a:r>
            <a:r>
              <a:rPr lang="en-US" altLang="en-US" sz="3800" dirty="0" smtClean="0">
                <a:latin typeface="Arial" panose="020B0604020202020204" pitchFamily="34" charset="0"/>
              </a:rPr>
              <a:t>).</a:t>
            </a:r>
            <a:endParaRPr lang="en-US" altLang="en-US" sz="3800" dirty="0" smtClean="0"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endParaRPr lang="en-US" altLang="en-US" sz="3800" dirty="0">
              <a:latin typeface="Arial" panose="020B060402020202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altLang="en-US" sz="3800" dirty="0" smtClean="0">
                <a:latin typeface="Arial" panose="020B0604020202020204" pitchFamily="34" charset="0"/>
              </a:rPr>
              <a:t>Time lapse (TL) </a:t>
            </a:r>
            <a:r>
              <a:rPr lang="en-US" altLang="en-US" sz="3800" dirty="0">
                <a:latin typeface="Arial" panose="020B0604020202020204" pitchFamily="34" charset="0"/>
              </a:rPr>
              <a:t>plays an advantageous and crucial role in the determination of precise recorded </a:t>
            </a:r>
            <a:r>
              <a:rPr lang="en-US" altLang="en-US" sz="3800" dirty="0" smtClean="0">
                <a:latin typeface="Arial" panose="020B0604020202020204" pitchFamily="34" charset="0"/>
              </a:rPr>
              <a:t>time-points within </a:t>
            </a:r>
            <a:r>
              <a:rPr lang="en-US" altLang="en-US" sz="3800" dirty="0">
                <a:latin typeface="Arial" panose="020B0604020202020204" pitchFamily="34" charset="0"/>
              </a:rPr>
              <a:t>controlled uninterrupted environment </a:t>
            </a:r>
            <a:r>
              <a:rPr lang="en-US" altLang="en-US" sz="3800" dirty="0" smtClean="0">
                <a:latin typeface="Arial" panose="020B0604020202020204" pitchFamily="34" charset="0"/>
              </a:rPr>
              <a:t>from fertilization to blastocyst formation.</a:t>
            </a:r>
            <a:endParaRPr lang="en-US" altLang="en-US" sz="3800" dirty="0" smtClean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737830" y="7517290"/>
            <a:ext cx="18658878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objective of this study is to evaluate the relationship between </a:t>
            </a:r>
            <a:r>
              <a:rPr lang="en-US" altLang="en-US" sz="3800" dirty="0" err="1">
                <a:latin typeface="Arial" panose="020B0604020202020204" pitchFamily="34" charset="0"/>
              </a:rPr>
              <a:t>blastomere</a:t>
            </a:r>
            <a:r>
              <a:rPr lang="en-US" altLang="en-US" sz="3800" dirty="0">
                <a:latin typeface="Arial" panose="020B0604020202020204" pitchFamily="34" charset="0"/>
              </a:rPr>
              <a:t> symmetry at the 4-cell stage with </a:t>
            </a:r>
            <a:r>
              <a:rPr lang="en-US" altLang="en-US" sz="3800" dirty="0" smtClean="0">
                <a:latin typeface="Arial" panose="020B0604020202020204" pitchFamily="34" charset="0"/>
              </a:rPr>
              <a:t>ploidy status.</a:t>
            </a:r>
            <a:r>
              <a:rPr lang="en-US" sz="4000" dirty="0"/>
              <a:t> </a:t>
            </a:r>
            <a:endParaRPr lang="en-MY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2500612" y="9057510"/>
            <a:ext cx="16948767" cy="1214158"/>
            <a:chOff x="2742292" y="6153445"/>
            <a:chExt cx="7238028" cy="1214158"/>
          </a:xfrm>
        </p:grpSpPr>
        <p:sp>
          <p:nvSpPr>
            <p:cNvPr id="51" name="Rectangle 50"/>
            <p:cNvSpPr/>
            <p:nvPr/>
          </p:nvSpPr>
          <p:spPr>
            <a:xfrm>
              <a:off x="2742292" y="6153445"/>
              <a:ext cx="7238028" cy="1214158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42514" y="6324675"/>
              <a:ext cx="6437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METHODOLOGY</a:t>
              </a:r>
              <a:endParaRPr lang="en-MY" sz="4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9977" y="25884360"/>
            <a:ext cx="18694640" cy="1214158"/>
            <a:chOff x="878504" y="6150316"/>
            <a:chExt cx="18694640" cy="1214158"/>
          </a:xfrm>
        </p:grpSpPr>
        <p:sp>
          <p:nvSpPr>
            <p:cNvPr id="55" name="Rectangle 54"/>
            <p:cNvSpPr/>
            <p:nvPr/>
          </p:nvSpPr>
          <p:spPr>
            <a:xfrm>
              <a:off x="2744172" y="6150316"/>
              <a:ext cx="16828972" cy="1214158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78504" y="6150316"/>
              <a:ext cx="1483696" cy="1214158"/>
            </a:xfrm>
            <a:prstGeom prst="rect">
              <a:avLst/>
            </a:prstGeom>
            <a:solidFill>
              <a:srgbClr val="FF9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142513" y="6324675"/>
              <a:ext cx="1205929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RESULTS AND DISCUSSION </a:t>
              </a:r>
              <a:endParaRPr lang="en-MY" sz="4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569238" y="6150316"/>
            <a:ext cx="17012679" cy="1214158"/>
            <a:chOff x="2744172" y="6150316"/>
            <a:chExt cx="7754278" cy="1214158"/>
          </a:xfrm>
        </p:grpSpPr>
        <p:sp>
          <p:nvSpPr>
            <p:cNvPr id="59" name="Rectangle 58"/>
            <p:cNvSpPr/>
            <p:nvPr/>
          </p:nvSpPr>
          <p:spPr>
            <a:xfrm>
              <a:off x="2744172" y="6150316"/>
              <a:ext cx="7754278" cy="1214158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42514" y="6324675"/>
              <a:ext cx="6437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OBJECTIVE</a:t>
              </a:r>
              <a:endParaRPr lang="en-MY" sz="48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0188108" y="25867106"/>
            <a:ext cx="9173370" cy="1231412"/>
            <a:chOff x="2641619" y="5752083"/>
            <a:chExt cx="9173370" cy="1231412"/>
          </a:xfrm>
        </p:grpSpPr>
        <p:sp>
          <p:nvSpPr>
            <p:cNvPr id="64" name="Rectangle 63"/>
            <p:cNvSpPr/>
            <p:nvPr/>
          </p:nvSpPr>
          <p:spPr>
            <a:xfrm>
              <a:off x="2641619" y="5754625"/>
              <a:ext cx="7238028" cy="1228870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331293" y="5752083"/>
              <a:ext cx="1483696" cy="1214158"/>
            </a:xfrm>
            <a:prstGeom prst="rect">
              <a:avLst/>
            </a:prstGeom>
            <a:solidFill>
              <a:srgbClr val="FF9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74033" y="5990274"/>
              <a:ext cx="6437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CONCLUSION</a:t>
              </a:r>
              <a:endParaRPr lang="en-MY" sz="48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91099" y="27347486"/>
            <a:ext cx="18694640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800" dirty="0">
                <a:latin typeface="Arial" panose="020B0604020202020204" pitchFamily="34" charset="0"/>
              </a:rPr>
              <a:t>By comparing symmetry and </a:t>
            </a:r>
            <a:r>
              <a:rPr lang="en-US" altLang="en-US" sz="3800" dirty="0" smtClean="0">
                <a:latin typeface="Arial" panose="020B0604020202020204" pitchFamily="34" charset="0"/>
              </a:rPr>
              <a:t>asymmetry of embryos </a:t>
            </a:r>
            <a:r>
              <a:rPr lang="en-US" altLang="en-US" sz="3800" dirty="0">
                <a:latin typeface="Arial" panose="020B0604020202020204" pitchFamily="34" charset="0"/>
              </a:rPr>
              <a:t>on the </a:t>
            </a:r>
            <a:r>
              <a:rPr lang="en-US" altLang="en-US" sz="3800" dirty="0" err="1">
                <a:latin typeface="Arial" panose="020B0604020202020204" pitchFamily="34" charset="0"/>
              </a:rPr>
              <a:t>euploid</a:t>
            </a:r>
            <a:r>
              <a:rPr lang="en-US" altLang="en-US" sz="3800" dirty="0">
                <a:latin typeface="Arial" panose="020B0604020202020204" pitchFamily="34" charset="0"/>
              </a:rPr>
              <a:t>, mosaic and </a:t>
            </a:r>
            <a:r>
              <a:rPr lang="en-US" altLang="en-US" sz="3800" dirty="0" err="1" smtClean="0">
                <a:latin typeface="Arial" panose="020B0604020202020204" pitchFamily="34" charset="0"/>
              </a:rPr>
              <a:t>aneuploid</a:t>
            </a:r>
            <a:r>
              <a:rPr lang="en-US" altLang="en-US" sz="3800" dirty="0" smtClean="0">
                <a:latin typeface="Arial" panose="020B0604020202020204" pitchFamily="34" charset="0"/>
              </a:rPr>
              <a:t> </a:t>
            </a:r>
            <a:r>
              <a:rPr lang="en-US" altLang="en-US" sz="3800" dirty="0">
                <a:latin typeface="Arial" panose="020B0604020202020204" pitchFamily="34" charset="0"/>
              </a:rPr>
              <a:t>rate using chi-square test, there was no significant difference between the 2 groups (p=0.15).</a:t>
            </a:r>
            <a:endParaRPr lang="en-MY" altLang="en-US" sz="3800" dirty="0"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MY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250376" y="27486160"/>
            <a:ext cx="922930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 this study cohort, there is a trend towards higher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euploid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and mosaic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in embryos with symmetrical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blastomeres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Conversely there is a higher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aneuploid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rate with asymmetrical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blastomeres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with percentage difference of 15.1%. However, this is not statistically significant possibly due to the small sample size. The assessment of symmetry of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blastomeres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at the 4-cell stage embryo using TL can potentially be an indicator of ploidy and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mosacism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rot="16200000">
            <a:off x="6995242" y="33518929"/>
            <a:ext cx="2547279" cy="487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Ploidy Rate (%)</a:t>
            </a:r>
            <a:endParaRPr lang="en-MY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0364786" y="22754186"/>
            <a:ext cx="9114892" cy="254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relationship between embryo symmetry and the ploidy status (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euploid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mosaic and </a:t>
            </a:r>
            <a:r>
              <a:rPr lang="en-US" sz="38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aneuploid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blastocysts was 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analyzed using </a:t>
            </a: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square test.</a:t>
            </a:r>
            <a:endParaRPr lang="en-MY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02582" y="40827366"/>
            <a:ext cx="28518204" cy="1214158"/>
          </a:xfrm>
          <a:prstGeom prst="rect">
            <a:avLst/>
          </a:prstGeom>
          <a:solidFill>
            <a:srgbClr val="EC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76" name="Group 75"/>
          <p:cNvGrpSpPr/>
          <p:nvPr/>
        </p:nvGrpSpPr>
        <p:grpSpPr>
          <a:xfrm>
            <a:off x="10654960" y="11960364"/>
            <a:ext cx="9103696" cy="828412"/>
            <a:chOff x="11338179" y="7917706"/>
            <a:chExt cx="9103696" cy="828412"/>
          </a:xfrm>
        </p:grpSpPr>
        <p:sp>
          <p:nvSpPr>
            <p:cNvPr id="77" name="Rectangle: Rounded Corners 76"/>
            <p:cNvSpPr/>
            <p:nvPr/>
          </p:nvSpPr>
          <p:spPr>
            <a:xfrm>
              <a:off x="11338179" y="7917706"/>
              <a:ext cx="9103696" cy="828412"/>
            </a:xfrm>
            <a:prstGeom prst="roundRect">
              <a:avLst/>
            </a:prstGeom>
            <a:solidFill>
              <a:srgbClr val="C0D4B0"/>
            </a:solidFill>
            <a:ln w="28575">
              <a:solidFill>
                <a:srgbClr val="94B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3100064" y="7993455"/>
              <a:ext cx="63796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Time-lapse system </a:t>
              </a:r>
              <a:endParaRPr lang="en-MY" dirty="0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0319263" y="17559190"/>
            <a:ext cx="926749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Following extended culture to blastocyst stage,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trophectoderm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biopsy at either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Day 5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or 6 was performed followed by chromosomal evaluation using Next Generation Sequencing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VeriSeq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Protocol, Illumina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191150" y="41156638"/>
            <a:ext cx="23409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 US       E: 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info@sunfert.com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P: </a:t>
            </a:r>
            <a:r>
              <a:rPr lang="en-M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+603 2242 3211   </a:t>
            </a:r>
            <a:r>
              <a:rPr lang="en-M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Fb: </a:t>
            </a:r>
            <a:r>
              <a:rPr lang="en-M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www.facebook.com/sunfert</a:t>
            </a:r>
            <a:r>
              <a:rPr lang="en-MY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MY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W:</a:t>
            </a:r>
            <a:r>
              <a:rPr lang="en-MY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www.sunfert.com</a:t>
            </a:r>
            <a:endParaRPr lang="en-MY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AutoShape 10" descr="data:image/png;base64,iVBORw0KGgoAAAANSUhEUgAAAMgAAADICAYAAACtWK6eAAALp0lEQVR4Xu2d63LzNgwF4/d/6HS+dCaRbV2AFUDrsv0bgiIPzgIkk7aP7+/v7y//UQEVmFXgISA6QwWWFRAQ3aECKwoIiPZQAQHRAyrAFLCDMN2MuokCAnKTRLtNpoCAMN2MuokCAnKTRLtNpoCAMN2MuokCAnKTRLtNpoCAMN2MuokCaUAej8fppen487M1Xda+d4W4sxiC5F1AirJ7BaNTkIskbJ9GQIISE6G2phaQLYU+/3OSdztIUd4EpEjIxmkEJCguEWpragHZUujzPyd5t4MU5U1AioRsnEZAguISobamFpAthT7/c5L30g5CFtAl21kMS/dPn9tpjqiedH80rnqdAvKSCSowjeswwtqcApJTXEAEJOSY0QUgtKiZQdXrFBABCXmx2nihj4JB1esUEAEJ2bDaeKGPgkHV6xQQAQnZsNp4oY+CQdXrFBABCdmw2nihj4JB1escBgh9lqQvMtVCgVyFQq6+zrPnXUBCNu4bJCB5belfHZMnbgHJ56c0QkDycgpIULORQgWXlB4mIGnJvkbm3Q6Sz09phIDk5RSQoGYjhQouKT1MQNKS2UGikglIVKn94yjIvmJNtKeGpemj36Nxo9fZ8cTdMedZ9PQVa5L9K1S8DjN3zCkgFzPeWRLaYeaOOc+ipx3kYiB3mLljTgG5mPHOktAOM3fMeRY97SAXA7nDzB1zCsjFjHeWhHaYuWPOs+hpBykAec1A9GWMPg93fI/O2RFHdaFACoiAbHquw+jUsJuLXRhAvycgArLpOQHZlOhpgH+smNCLmivxiefkrPyvJkg1/Dc53UNHHNXFDhJUbqRQe8wV3M7bMGrKjnsUXYt/izXJBjUsNRD93ujqS/dHTSkg8wqQvHvESri3w7AdZu6Yk+7dDhLsIAkflgwdnVDazUo2WzQJ3QOpzEVLbj+WDusgXYIszSsgecUF5F0zAXnRhB4JqLnyNu6LoHuwg0xyQitzX1rnZ6brFJBaPc+S98WTyHcSf2q8swglIAIyVcAjlkesXwU8YnkH+VGAGmGtC3bMObrr0j0kDyGt26o+4ZR2kNadF07eYQSamCvEFaamdSoCsoAkjliC1erf9skFJCixRp8XiuoSlP3jwwQkmAJqBOOCAh90mIAEE6PR7SBBq3x5B/EOsvuZN2q2T4+zgwQzYAexgwStku8g0YmvOI7+lp3+/oRqSNdJKixd41ni0kess2ysY53UeALSkY0xcwpIQmcBSYh1kaECkkikgCTEushQAUkkUkASYl1kqIAkEikgCbEuMlRAEokUkIRYFxmaBqTDJFRL+vsM+j36GtXxF7t0D1SzK8QRzQSEqDYTM9pAdNmj13mk7xHNBISoJiBPCnR0yA6wSKoFhKgmIAKy5BvvIPPKdFS8Dq1Hr/NI3yO10A5CVLOD2EHsIDlyRlfK3Or+Ro9e55G+RzRLdxDykX8x9LjQIfDaHq584TxTHjpyRLwrIC+qCci4OxYx7Bbk1X+yLyACEvLp6E5uBwmlhf9H3mglsYPYQaYK2EHsIKFSZQcJycQHeUmf1452LJqJs+TBI1Yww6MrFzXs6LigfG/DBCSnXPqIdSQjdCQ7J9/faKpLR6Wka6F6Us3W4mhhpHMuxQlIUXapKQWk9lFAQCYK0IpHX7g6zNwxJ4WV6llUY56msYNM5KCGpQml3+swc8ecApLvSh6xCoDsMHPHnAIiID8K2EHmjSAgAiIg39+LzUdALgYIfXmgRui4VNI56R464q6QB6rLoe8gV0iMgNRVbarl1rGbPM4c4vcgApI3F62UHfc2upY9ICxW/MdjcVoBaX6pOlJCqSkFJJdFO0hOr/LRHUYf/Us2uodyMTdeNu0gdpAfBQQkf2T1kt5RrgrmpNW3I+4Kd0GqyxBAqMAFPnubggpFz+h07x3fo2tZi+tYZ0enq9576R2kenF7wBGQumPG1vMpzZOAfPBOICAC8qrAxy/pdpC8KTuOLh156FinHcQO0vaq1HGs8Q7yroB3kBdNrlAp7SD5Tu4rVrCbCci8Va6gy8fvIGQB9KiwJ67jAt+xd7pOelSie6DrHB1HPFN6xKICk4XviTlDYraeVqnWdO8d0NG10DjiGQF5UY2+rFDDdhjvLHNSo9M4AQkqQAWmccFlvQ3r+N6R5qRroXEkD3YQO8ivArQLUsOOjhOQoAJnSIx3kPp/5z5oj6dhdhA7iB1khZxDAELf2EdfqDs6D6lqe2I6NKP5W9sHXSedcylOQBJuE5B5sQRkogs1CX16pBVh9Do7Kl6C3fBQuk4aF15Y0VGX+sUOMlHgSK811EA0jhqdxo1ep4AEjW4HmbcKNTqNE5CgYT1iUavUxlGj0zi6+o7vkZODl/REBmlX6rjEJpb9NJQaj8aNXudpj1gd5iIV4Z+AdC2juyD9HjXzaD1H54Hsb1gHoWLQuA5z0Tmrq9oeyI+k55HW8vFXLCoGjaNmJlVmy7ACMq/AGXJrB3nJnYDkbw3U6DRuZPETEAH5VaCjOJzlPuQRa6LA6MrlEcsj1o8CHdVitJk7qqiACMgmIB3nRvr7BQpB/nT+fwSFvGN/dE66d1ocqGbV6xx2BxGQeQVo1+0wXrW5tuajex9Z4ARkK4sFP6fVkFZ7aryCraamoOsUkInMVERaYVMZDg4WkNruKSACsnl3oQWAdqVgLUgNo8VPQAREQIr/b7UpcieDvYNQ5RJxHrFudMRK+OKUQ6mZ6WbpkYceT+jRbPT+Rq9z6XvpDkKFOkucgNRmihYAAanNQ9lsAlIm5a57lIDU5qFsNgEpk1JAaqU8xmwCUpsHj1i1en58NgGpTYGA1Or58dkEpDYFtwOkY8O1Kdme7SxPpGs7oSAfKW47U7UjyG/g08+8AjKfNCL+nvQfyegdBWePNkuxJEcC8qImLQBE/D0mEJC8eiRHAiIgvwrQTkDj8hbfFyEgQf06EkrEDy53dpgdJK8eyZEdxA5iB1lhTUAEREBGAUJaWL5RxiLoEYQ+ra7F0SPdkeJiqr+P6nj06Mjt0v5KO4iA5J+AabJHxwlIUAGamOD0ZcM61nmkakj3R+NoYo6kGdmDHSSh2pGSTY1O4xIyPQ09kmZkDwKSUO1IyaZGp3EJmQRkSSzvIN5BXhU4UlEhkNtBEqodKdm0E9C4hEx2ENJBqLmO9HxK13Kkp2Nq9CvEkRPOsA4iIPMWo7rQ35Fcweh0DwIyUY4eJToMawehlq6NExAB+VGAQl5rx+PNJiACIiArXAqIgAiIgPwpQC+qNM5XrOMdmzIrsoM0dxAKFknM1l2CztnxYJAx6XQs1bPje0tz+sz7okzH6xc1M10LNdDoy72ABCs6TSgV+EhxtKJT6Oj3aI7osbQDVqKZHcQO8qtAhykFZKIArcy0OtHvHSmOVnRSDbd0FpB3hewgdhA7yErlEBABERABeVag44hFj0pbxx7yc3r8oq9mNI5qNjJ/dpCiDkKTTQDYihGQeYWILgIiIKEj1siq/W9BtCvRuKWiIyACIiDeQbyDbB3LjlS1j7QWO4gdxA5iB7GD2EG+vg59SY8kqHIMvawd6bfJ9GWs40J9dV0+fkmvNH9kLgGZV0ldIu75GzPsDpJb1v7RGkFAXhXwiDVRREAEREDWXh8ej8Wf0jP6/r72PgOpap94BvUOEsw+rczB6cuG0XVe3QjqkrOYd5DE70Fy0sZG20HmdRqty5BXrJglPj+q44g1es4OFc/SXejeCXSlHYQufHTcaDPTYxtJ6B4tBeRdPQEpOmKNhm4PCIvHiZM8bNC9k4IjIALyq4AdxA7yo8Doau8Ri9b82jg7SFBPAZkXyg5iB7GDrBQRASkAJFikHaYCl1AgfUm/xK7dhAoEFRCQoFAOu6cCAnLPvLvroAICEhTKYfdUQEDumXd3HVRAQIJCOeyeCgjIPfPuroMKCEhQKIfdUwEBuWfe3XVQAQEJCuWweyogIPfMu7sOKiAgQaEcdk8F/gM/zKOoN4uZfQAAAABJRU5ErkJggg=="/>
          <p:cNvSpPr>
            <a:spLocks noChangeAspect="1" noChangeArrowheads="1"/>
          </p:cNvSpPr>
          <p:nvPr/>
        </p:nvSpPr>
        <p:spPr bwMode="auto">
          <a:xfrm>
            <a:off x="14984413" y="21248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MY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707" y="40518700"/>
            <a:ext cx="1735634" cy="1735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11018515" y="11725202"/>
            <a:ext cx="1482097" cy="1329707"/>
            <a:chOff x="19137916" y="7593873"/>
            <a:chExt cx="1482097" cy="1329707"/>
          </a:xfrm>
        </p:grpSpPr>
        <p:sp>
          <p:nvSpPr>
            <p:cNvPr id="11" name="Oval 10"/>
            <p:cNvSpPr/>
            <p:nvPr/>
          </p:nvSpPr>
          <p:spPr>
            <a:xfrm>
              <a:off x="19137916" y="7593873"/>
              <a:ext cx="1482097" cy="132970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4B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0" name="Picture 2" descr="Image result for comput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5912" y="7813633"/>
              <a:ext cx="975237" cy="97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AutoShape 6" descr="Image result for statistical test icon"/>
          <p:cNvSpPr>
            <a:spLocks noChangeAspect="1" noChangeArrowheads="1"/>
          </p:cNvSpPr>
          <p:nvPr/>
        </p:nvSpPr>
        <p:spPr bwMode="auto">
          <a:xfrm>
            <a:off x="15136813" y="214010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MY"/>
          </a:p>
        </p:txBody>
      </p:sp>
      <p:grpSp>
        <p:nvGrpSpPr>
          <p:cNvPr id="24" name="Group 23"/>
          <p:cNvGrpSpPr/>
          <p:nvPr/>
        </p:nvGrpSpPr>
        <p:grpSpPr>
          <a:xfrm>
            <a:off x="20364786" y="16000278"/>
            <a:ext cx="9032930" cy="1329707"/>
            <a:chOff x="20293011" y="14706399"/>
            <a:chExt cx="9032930" cy="1329707"/>
          </a:xfrm>
        </p:grpSpPr>
        <p:grpSp>
          <p:nvGrpSpPr>
            <p:cNvPr id="73" name="Group 72"/>
            <p:cNvGrpSpPr/>
            <p:nvPr/>
          </p:nvGrpSpPr>
          <p:grpSpPr>
            <a:xfrm>
              <a:off x="20293011" y="14961105"/>
              <a:ext cx="9032930" cy="828332"/>
              <a:chOff x="20293011" y="14961105"/>
              <a:chExt cx="9032930" cy="828332"/>
            </a:xfrm>
          </p:grpSpPr>
          <p:sp>
            <p:nvSpPr>
              <p:cNvPr id="78" name="Rectangle: Rounded Corners 77"/>
              <p:cNvSpPr/>
              <p:nvPr/>
            </p:nvSpPr>
            <p:spPr>
              <a:xfrm>
                <a:off x="20293011" y="14961105"/>
                <a:ext cx="8976361" cy="828332"/>
              </a:xfrm>
              <a:prstGeom prst="roundRect">
                <a:avLst/>
              </a:prstGeom>
              <a:solidFill>
                <a:srgbClr val="E2C792"/>
              </a:solidFill>
              <a:ln w="28575">
                <a:solidFill>
                  <a:srgbClr val="D5AD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158680" y="15016030"/>
                <a:ext cx="716726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Next-Generation Sequencing</a:t>
                </a:r>
                <a:endParaRPr lang="en-MY" dirty="0"/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20676583" y="14706399"/>
              <a:ext cx="1482097" cy="132970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5AD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23" name="Picture 8" descr="Image result for sequencing ic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0" t="7585" r="7428" b="8500"/>
            <a:stretch>
              <a:fillRect/>
            </a:stretch>
          </p:blipFill>
          <p:spPr bwMode="auto">
            <a:xfrm>
              <a:off x="20845028" y="14763314"/>
              <a:ext cx="1203791" cy="11943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oup 99"/>
          <p:cNvGrpSpPr/>
          <p:nvPr/>
        </p:nvGrpSpPr>
        <p:grpSpPr>
          <a:xfrm>
            <a:off x="20375244" y="35179878"/>
            <a:ext cx="9164457" cy="1214158"/>
            <a:chOff x="2724611" y="6150316"/>
            <a:chExt cx="9164457" cy="1214158"/>
          </a:xfrm>
        </p:grpSpPr>
        <p:sp>
          <p:nvSpPr>
            <p:cNvPr id="101" name="Rectangle 100"/>
            <p:cNvSpPr/>
            <p:nvPr/>
          </p:nvSpPr>
          <p:spPr>
            <a:xfrm>
              <a:off x="4651040" y="6150316"/>
              <a:ext cx="7238028" cy="1214158"/>
            </a:xfrm>
            <a:prstGeom prst="rect">
              <a:avLst/>
            </a:prstGeom>
            <a:solidFill>
              <a:srgbClr val="94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724611" y="6150316"/>
              <a:ext cx="1483696" cy="1214158"/>
            </a:xfrm>
            <a:prstGeom prst="rect">
              <a:avLst/>
            </a:prstGeom>
            <a:solidFill>
              <a:srgbClr val="FF9C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060285" y="6332255"/>
              <a:ext cx="6437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REFERENCES</a:t>
              </a:r>
              <a:endParaRPr lang="en-MY" sz="4800" dirty="0"/>
            </a:p>
          </p:txBody>
        </p:sp>
      </p:grpSp>
      <p:sp>
        <p:nvSpPr>
          <p:cNvPr id="104" name="Rectangle 103"/>
          <p:cNvSpPr/>
          <p:nvPr/>
        </p:nvSpPr>
        <p:spPr>
          <a:xfrm>
            <a:off x="20173280" y="36832573"/>
            <a:ext cx="9366118" cy="374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Vergouw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C. G., Al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Nofal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M.,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Kostelijk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E. H.,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Rooth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H.,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Hompes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P. G. A.,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Schats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Lambalk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C. B. (2013). </a:t>
            </a:r>
            <a:r>
              <a:rPr lang="en-MY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 Assist </a:t>
            </a:r>
            <a:r>
              <a:rPr lang="en-MY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</a:t>
            </a:r>
            <a:r>
              <a:rPr lang="en-MY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Genet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30, 587-592</a:t>
            </a:r>
            <a:endParaRPr lang="en-MY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MY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Ajduk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MY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Zernicka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-Goetz, M. (2016). </a:t>
            </a:r>
            <a:r>
              <a:rPr lang="en-MY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 Human Reproduction, </a:t>
            </a:r>
            <a:r>
              <a:rPr lang="en-MY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22(10), 691-703</a:t>
            </a:r>
            <a:endParaRPr lang="en-MY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MY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0569239" y="13161098"/>
            <a:ext cx="91679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800" dirty="0">
                <a:latin typeface="Arial" panose="020B0604020202020204" pitchFamily="34" charset="0"/>
              </a:rPr>
              <a:t>Using the </a:t>
            </a:r>
            <a:r>
              <a:rPr lang="en-US" altLang="en-US" sz="3800" dirty="0" err="1">
                <a:latin typeface="Arial" panose="020B0604020202020204" pitchFamily="34" charset="0"/>
              </a:rPr>
              <a:t>Embryoscope</a:t>
            </a:r>
            <a:r>
              <a:rPr lang="en-US" altLang="en-US" sz="3800" dirty="0">
                <a:latin typeface="Arial" panose="020B0604020202020204" pitchFamily="34" charset="0"/>
              </a:rPr>
              <a:t>® (</a:t>
            </a:r>
            <a:r>
              <a:rPr lang="en-US" altLang="en-US" sz="3800" dirty="0" err="1">
                <a:latin typeface="Arial" panose="020B0604020202020204" pitchFamily="34" charset="0"/>
              </a:rPr>
              <a:t>Vitrolife</a:t>
            </a:r>
            <a:r>
              <a:rPr lang="en-US" altLang="en-US" sz="3800" dirty="0">
                <a:latin typeface="Arial" panose="020B0604020202020204" pitchFamily="34" charset="0"/>
              </a:rPr>
              <a:t>), the symmetricity of each embryo was graded at first sign of a clear 4-cell division on Day 2. The diameter of each </a:t>
            </a:r>
            <a:r>
              <a:rPr lang="en-US" altLang="en-US" sz="3800" dirty="0" err="1">
                <a:latin typeface="Arial" panose="020B0604020202020204" pitchFamily="34" charset="0"/>
              </a:rPr>
              <a:t>blastomere</a:t>
            </a:r>
            <a:r>
              <a:rPr lang="en-US" altLang="en-US" sz="3800" dirty="0">
                <a:latin typeface="Arial" panose="020B0604020202020204" pitchFamily="34" charset="0"/>
              </a:rPr>
              <a:t> was manually measured by tabulating the mean of 2 lines drawn perpendicularly to each other. </a:t>
            </a:r>
            <a:endParaRPr lang="en-US" altLang="en-US" sz="3800" dirty="0">
              <a:latin typeface="Arial" panose="020B0604020202020204" pitchFamily="34" charset="0"/>
            </a:endParaRPr>
          </a:p>
          <a:p>
            <a:pPr algn="just"/>
            <a:r>
              <a:rPr lang="en-US" altLang="en-US" sz="3800" dirty="0" smtClean="0">
                <a:latin typeface="Arial" panose="020B0604020202020204" pitchFamily="34" charset="0"/>
              </a:rPr>
              <a:t>A </a:t>
            </a:r>
            <a:r>
              <a:rPr lang="en-US" altLang="en-US" sz="3800" dirty="0">
                <a:latin typeface="Arial" panose="020B0604020202020204" pitchFamily="34" charset="0"/>
              </a:rPr>
              <a:t>diameter difference of &lt; 25% was considered symmetrical (n=163) and ≥25%, asymmetrical (n=39). </a:t>
            </a:r>
            <a:endParaRPr lang="en-US" altLang="en-US" sz="3800" dirty="0">
              <a:latin typeface="Arial" panose="020B0604020202020204" pitchFamily="34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19717" t="5891" r="15810" b="8070"/>
          <a:stretch>
            <a:fillRect/>
          </a:stretch>
        </p:blipFill>
        <p:spPr>
          <a:xfrm>
            <a:off x="10823645" y="19327821"/>
            <a:ext cx="4071937" cy="4075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6"/>
          <a:srcRect l="19453" t="8103" r="13178" b="4849"/>
          <a:stretch>
            <a:fillRect/>
          </a:stretch>
        </p:blipFill>
        <p:spPr>
          <a:xfrm>
            <a:off x="15136812" y="19327821"/>
            <a:ext cx="4205287" cy="4075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10917238" y="23676348"/>
            <a:ext cx="8440737" cy="14773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Figure 2: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Blastomere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diameter measuring at 74µm (left) and </a:t>
            </a:r>
            <a:r>
              <a:rPr lang="en-US" altLang="en-US" sz="3000" dirty="0" smtClean="0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63µm 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(right). The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blastomere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has an average diameter of 68.5µm </a:t>
            </a:r>
            <a:endParaRPr lang="en-MY" altLang="en-US" sz="3000" dirty="0">
              <a:solidFill>
                <a:srgbClr val="1BADC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aphicFrame>
        <p:nvGraphicFramePr>
          <p:cNvPr id="82" name="Chart 6"/>
          <p:cNvGraphicFramePr/>
          <p:nvPr/>
        </p:nvGraphicFramePr>
        <p:xfrm>
          <a:off x="8643757" y="28972042"/>
          <a:ext cx="10698342" cy="976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88" name="Diagram 87"/>
          <p:cNvGraphicFramePr/>
          <p:nvPr/>
        </p:nvGraphicFramePr>
        <p:xfrm>
          <a:off x="1367160" y="35179364"/>
          <a:ext cx="6127985" cy="392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3" name="Diagram 92"/>
          <p:cNvGraphicFramePr/>
          <p:nvPr/>
        </p:nvGraphicFramePr>
        <p:xfrm>
          <a:off x="1620353" y="29985374"/>
          <a:ext cx="5612662" cy="4208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4" name="TextBox 13"/>
          <p:cNvSpPr txBox="1">
            <a:spLocks noChangeArrowheads="1"/>
          </p:cNvSpPr>
          <p:nvPr/>
        </p:nvSpPr>
        <p:spPr bwMode="auto">
          <a:xfrm>
            <a:off x="8687592" y="39102676"/>
            <a:ext cx="1065450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Graph 1: Comparison of  the  rate of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</a:rPr>
              <a:t>Euploid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, Mosaic and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</a:rPr>
              <a:t>Aneuploid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  Blastocyst to the Symmetry of Day 2 4-cell embryos</a:t>
            </a:r>
            <a:endParaRPr lang="en-MY" altLang="en-US" sz="3000" dirty="0">
              <a:solidFill>
                <a:srgbClr val="1BADCF"/>
              </a:solidFill>
              <a:latin typeface="Arial" panose="020B0604020202020204" pitchFamily="34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7"/>
          <a:srcRect l="14230" t="11194" r="26402" b="29917"/>
          <a:stretch>
            <a:fillRect/>
          </a:stretch>
        </p:blipFill>
        <p:spPr>
          <a:xfrm>
            <a:off x="1007824" y="10716703"/>
            <a:ext cx="4106863" cy="4075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18"/>
          <a:srcRect l="11406" t="16851" r="31453" b="24398"/>
          <a:stretch>
            <a:fillRect/>
          </a:stretch>
        </p:blipFill>
        <p:spPr>
          <a:xfrm>
            <a:off x="5268622" y="10716702"/>
            <a:ext cx="3962400" cy="4075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7" name="TextBox 15"/>
          <p:cNvSpPr txBox="1">
            <a:spLocks noChangeArrowheads="1"/>
          </p:cNvSpPr>
          <p:nvPr/>
        </p:nvSpPr>
        <p:spPr bwMode="auto">
          <a:xfrm>
            <a:off x="902582" y="15390993"/>
            <a:ext cx="86709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Figure 1: A symmetrically arranged 4 cell tetrahedron embryo </a:t>
            </a:r>
            <a:r>
              <a:rPr lang="en-US" altLang="en-US" sz="3000" dirty="0" smtClean="0">
                <a:solidFill>
                  <a:srgbClr val="1BADCF"/>
                </a:solidFill>
                <a:latin typeface="Arial" panose="020B0604020202020204" pitchFamily="34" charset="0"/>
              </a:rPr>
              <a:t>(left). 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An unsymmetrical 4 cell embryo with a large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</a:rPr>
              <a:t>blastomere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, B and a significantly smaller </a:t>
            </a:r>
            <a:r>
              <a:rPr lang="en-US" altLang="en-US" sz="3000" dirty="0" err="1">
                <a:solidFill>
                  <a:srgbClr val="1BADCF"/>
                </a:solidFill>
                <a:latin typeface="Arial" panose="020B0604020202020204" pitchFamily="34" charset="0"/>
              </a:rPr>
              <a:t>blastomere</a:t>
            </a:r>
            <a:r>
              <a:rPr lang="en-US" altLang="en-US" sz="3000" dirty="0">
                <a:solidFill>
                  <a:srgbClr val="1BADCF"/>
                </a:solidFill>
                <a:latin typeface="Arial" panose="020B0604020202020204" pitchFamily="34" charset="0"/>
              </a:rPr>
              <a:t>, A (right).</a:t>
            </a:r>
            <a:endParaRPr lang="en-MY" altLang="en-US" sz="3000" dirty="0">
              <a:solidFill>
                <a:srgbClr val="1BADCF"/>
              </a:solidFill>
              <a:latin typeface="Arial" panose="020B0604020202020204" pitchFamily="34" charset="0"/>
            </a:endParaRPr>
          </a:p>
        </p:txBody>
      </p:sp>
      <p:sp>
        <p:nvSpPr>
          <p:cNvPr id="107" name="TextBox 16"/>
          <p:cNvSpPr txBox="1">
            <a:spLocks noChangeArrowheads="1"/>
          </p:cNvSpPr>
          <p:nvPr/>
        </p:nvSpPr>
        <p:spPr bwMode="auto">
          <a:xfrm>
            <a:off x="6506278" y="11450158"/>
            <a:ext cx="53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6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66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66000"/>
              </a:spcBef>
              <a:buChar char="•"/>
              <a:defRPr sz="79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66000"/>
              </a:spcBef>
              <a:buChar char="–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66000"/>
              </a:spcBef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A</a:t>
            </a:r>
            <a:endParaRPr lang="en-MY" altLang="en-US" sz="4000" b="1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8" name="TextBox 17"/>
          <p:cNvSpPr txBox="1">
            <a:spLocks noChangeArrowheads="1"/>
          </p:cNvSpPr>
          <p:nvPr/>
        </p:nvSpPr>
        <p:spPr bwMode="auto">
          <a:xfrm>
            <a:off x="6794834" y="12834973"/>
            <a:ext cx="5794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6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66000"/>
              </a:spcBef>
              <a:buChar char="–"/>
              <a:defRPr sz="9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66000"/>
              </a:spcBef>
              <a:buChar char="•"/>
              <a:defRPr sz="79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66000"/>
              </a:spcBef>
              <a:buChar char="–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66000"/>
              </a:spcBef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66000"/>
              </a:spcBef>
              <a:spcAft>
                <a:spcPct val="0"/>
              </a:spcAft>
              <a:buChar char="»"/>
              <a:defRPr sz="6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B</a:t>
            </a:r>
            <a:endParaRPr lang="en-MY" altLang="en-US" sz="4000" b="1" dirty="0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364786" y="11897618"/>
            <a:ext cx="9114892" cy="384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altLang="en-US" sz="3800" dirty="0">
                <a:latin typeface="Arial" panose="020B0604020202020204" pitchFamily="34" charset="0"/>
              </a:rPr>
              <a:t>From the point of fertilization to the 4 cell stage, any grossly abnormal cleavage patterns (direct cleavage from 2 cell to 5 cells or reverse cleavage) or embryos with poorly demarcated cell outlines are excluded from this </a:t>
            </a:r>
            <a:r>
              <a:rPr lang="en-US" altLang="en-US" sz="3800" dirty="0" smtClean="0">
                <a:latin typeface="Arial" panose="020B0604020202020204" pitchFamily="34" charset="0"/>
              </a:rPr>
              <a:t>study.</a:t>
            </a:r>
            <a:endParaRPr lang="en-MY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0395564" y="21475923"/>
            <a:ext cx="9031923" cy="1329707"/>
            <a:chOff x="20293011" y="24037268"/>
            <a:chExt cx="9031923" cy="1329707"/>
          </a:xfrm>
        </p:grpSpPr>
        <p:sp>
          <p:nvSpPr>
            <p:cNvPr id="112" name="Rectangle: Rounded Corners 79"/>
            <p:cNvSpPr/>
            <p:nvPr/>
          </p:nvSpPr>
          <p:spPr>
            <a:xfrm>
              <a:off x="20293011" y="24292773"/>
              <a:ext cx="9031923" cy="828332"/>
            </a:xfrm>
            <a:prstGeom prst="roundRect">
              <a:avLst/>
            </a:prstGeom>
            <a:solidFill>
              <a:srgbClr val="C7DBCF"/>
            </a:solidFill>
            <a:ln w="28575">
              <a:solidFill>
                <a:srgbClr val="ADCA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1171371" y="24367759"/>
              <a:ext cx="71672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Statistical Analysis</a:t>
              </a:r>
              <a:endParaRPr lang="en-MY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20790235" y="24037268"/>
              <a:ext cx="1482097" cy="132970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DCA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0195" y="24240271"/>
              <a:ext cx="902175" cy="738139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20503463" y="24903086"/>
              <a:ext cx="205563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P&lt;0.05</a:t>
              </a:r>
              <a:endParaRPr lang="en-MY" sz="18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27914040" y="6133332"/>
            <a:ext cx="1483696" cy="1214158"/>
          </a:xfrm>
          <a:prstGeom prst="rect">
            <a:avLst/>
          </a:prstGeom>
          <a:solidFill>
            <a:srgbClr val="FF9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5" name="Rectangle 84"/>
          <p:cNvSpPr/>
          <p:nvPr/>
        </p:nvSpPr>
        <p:spPr>
          <a:xfrm>
            <a:off x="10650071" y="9047448"/>
            <a:ext cx="1483696" cy="1214158"/>
          </a:xfrm>
          <a:prstGeom prst="rect">
            <a:avLst/>
          </a:prstGeom>
          <a:solidFill>
            <a:srgbClr val="FF9C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6" name="Rectangle 85"/>
          <p:cNvSpPr/>
          <p:nvPr/>
        </p:nvSpPr>
        <p:spPr>
          <a:xfrm>
            <a:off x="10752953" y="10381708"/>
            <a:ext cx="18658878" cy="203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A total of 202 blastocysts which underwent both TL and Pre-implantation Genetic Screening in 2017 were retrospectively analyzed. </a:t>
            </a:r>
            <a:endParaRPr lang="en-US" altLang="en-US" sz="3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MY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1778" y="6308648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8350978" y="6297763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8302294" y="26063048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365423" y="26045177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093341" y="9186983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0824470" y="35360725"/>
            <a:ext cx="964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MY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" y="1125601"/>
            <a:ext cx="8843513" cy="3617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3527</Words>
  <Application>WPS Presentation</Application>
  <PresentationFormat>Custom</PresentationFormat>
  <Paragraphs>166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Arial Narrow</vt:lpstr>
      <vt:lpstr>MS PGothic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User8</dc:creator>
  <cp:lastModifiedBy>Sunfert</cp:lastModifiedBy>
  <cp:revision>57</cp:revision>
  <dcterms:created xsi:type="dcterms:W3CDTF">2018-07-06T12:47:00Z</dcterms:created>
  <dcterms:modified xsi:type="dcterms:W3CDTF">2019-04-19T05:35:10Z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